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5" r:id="rId8"/>
    <p:sldId id="264" r:id="rId9"/>
    <p:sldId id="266" r:id="rId10"/>
    <p:sldId id="262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FFE699"/>
    <a:srgbClr val="C5E0B4"/>
    <a:srgbClr val="1D56E3"/>
    <a:srgbClr val="7A855D"/>
    <a:srgbClr val="618770"/>
    <a:srgbClr val="657689"/>
    <a:srgbClr val="C55A11"/>
    <a:srgbClr val="BF9000"/>
    <a:srgbClr val="BD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48" d="100"/>
          <a:sy n="48" d="100"/>
        </p:scale>
        <p:origin x="140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3B6FA-5BF6-48EF-A3DF-5C92244B9A6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0DDABB95-D36D-44D8-A8AC-4C3A8231D6C6}">
      <dgm:prSet phldrT="[Text]" custT="1"/>
      <dgm:spPr>
        <a:solidFill>
          <a:srgbClr val="C5E0B4"/>
        </a:solidFill>
      </dgm:spPr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lang="en-US" sz="2400" b="1" dirty="0">
              <a:solidFill>
                <a:srgbClr val="1D56E3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Green’s function: 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the impulse response (IR drop profile) of </a:t>
          </a:r>
        </a:p>
        <a:p>
          <a:pPr>
            <a:buClrTx/>
            <a:buSzTx/>
            <a:buFont typeface="+mj-lt"/>
            <a:buAutoNum type="arabicPeriod"/>
          </a:pP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a unit power source.</a:t>
          </a:r>
          <a:endParaRPr lang="en-IN" sz="2400" dirty="0">
            <a:solidFill>
              <a:schemeClr val="tx1"/>
            </a:solidFill>
          </a:endParaRPr>
        </a:p>
      </dgm:t>
    </dgm:pt>
    <dgm:pt modelId="{611E97C3-45DE-4EC3-ADD4-B3432063B43B}" type="parTrans" cxnId="{C2BB1519-DFD7-494E-9C83-8031E7A45FE8}">
      <dgm:prSet/>
      <dgm:spPr/>
      <dgm:t>
        <a:bodyPr/>
        <a:lstStyle/>
        <a:p>
          <a:endParaRPr lang="en-IN"/>
        </a:p>
      </dgm:t>
    </dgm:pt>
    <dgm:pt modelId="{FC4BF5EF-4A13-4915-AD0D-8C3FD344E664}" type="sibTrans" cxnId="{C2BB1519-DFD7-494E-9C83-8031E7A45FE8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BDF5CB31-041A-480F-951E-021254493D8E}">
          <dgm:prSet phldrT="[Text]" custT="1"/>
          <dgm:spPr>
            <a:solidFill>
              <a:srgbClr val="FFE699"/>
            </a:solidFill>
          </dgm:spPr>
          <dgm:t>
            <a:bodyPr/>
            <a:lstStyle/>
            <a:p>
              <a:pPr algn="l">
                <a:buClrTx/>
                <a:buSzTx/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Solves equations of the form </a:t>
              </a:r>
              <a14:m>
                <m:oMath xmlns:m="http://schemas.openxmlformats.org/officeDocument/2006/math"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𝐿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(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𝑓</m:t>
                  </m:r>
                  <m:d>
                    <m:dPr>
                      <m:ctrlP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)=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𝑞</m:t>
                  </m:r>
                  <m:d>
                    <m:dPr>
                      <m:ctrlP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</m:oMath>
              </a14:m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 and is given by </a:t>
              </a:r>
              <a14:m>
                <m:oMath xmlns:m="http://schemas.openxmlformats.org/officeDocument/2006/math"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𝐿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(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𝑔</m:t>
                  </m:r>
                  <m:d>
                    <m:dPr>
                      <m:ctrlP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)=</m:t>
                  </m:r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𝛿</m:t>
                  </m:r>
                  <m:d>
                    <m:dPr>
                      <m:ctrlP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</m:oMath>
              </a14:m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.</a:t>
              </a:r>
              <a:endPara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>
        <dgm:pt modelId="{BDF5CB31-041A-480F-951E-021254493D8E}">
          <dgm:prSet phldrT="[Text]" custT="1"/>
          <dgm:spPr>
            <a:solidFill>
              <a:srgbClr val="FFE699"/>
            </a:solidFill>
          </dgm:spPr>
          <dgm:t>
            <a:bodyPr/>
            <a:lstStyle/>
            <a:p>
              <a:pPr algn="l">
                <a:buClrTx/>
                <a:buSzTx/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Solves equations of the form </a:t>
              </a:r>
              <a:r>
                <a:rPr lang="en-IN" sz="2400" i="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a:t>𝐿(𝑓(𝑥))=𝑞(𝑥)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 and is given by </a:t>
              </a:r>
              <a:r>
                <a:rPr lang="en-IN" sz="2400" i="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a:t>𝐿(𝑔(𝑥))=</a:t>
              </a:r>
              <a:r>
                <a:rPr lang="en-IN" sz="24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𝛿</a:t>
              </a:r>
              <a:r>
                <a:rPr lang="en-IN" sz="2400" i="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a:t>(𝑥)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rPr>
                <a:t>.</a:t>
              </a:r>
              <a:endPara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ADBEEEA7-AF55-444F-A35F-05422F726864}" type="parTrans" cxnId="{0CBF9EF7-549F-420E-9C56-27677A1F20D6}">
      <dgm:prSet/>
      <dgm:spPr/>
      <dgm:t>
        <a:bodyPr/>
        <a:lstStyle/>
        <a:p>
          <a:endParaRPr lang="en-IN"/>
        </a:p>
      </dgm:t>
    </dgm:pt>
    <dgm:pt modelId="{53D5450B-3DD9-4CE3-A2BF-E93ABA9F51F9}" type="sibTrans" cxnId="{0CBF9EF7-549F-420E-9C56-27677A1F20D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C41AA7B9-06D2-4872-86DE-84D8B9122A01}">
          <dgm:prSet phldrT="[Text]" custT="1"/>
          <dgm:spPr/>
          <dgm:t>
            <a:bodyPr/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ＭＳ Ｐゴシック" pitchFamily="-65" charset="-128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ＭＳ Ｐゴシック" pitchFamily="-65" charset="-128"/>
                                <a:cs typeface="Arial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⋆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𝑞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ＭＳ Ｐゴシック" pitchFamily="-65" charset="-128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ＭＳ Ｐゴシック" pitchFamily="-65" charset="-128"/>
                                <a:cs typeface="Arial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⋆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𝑞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 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⋆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𝑞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𝑞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m:oMathPara>
              </a14:m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>
        <dgm:pt modelId="{C41AA7B9-06D2-4872-86DE-84D8B9122A01}">
          <dgm:prSet phldrT="[Text]" custT="1"/>
          <dgm:spPr/>
          <dgm:t>
            <a:bodyPr/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IN" sz="2400" i="0"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a:t>𝐿(𝑔(𝑥)</a:t>
              </a:r>
              <a:r>
                <a:rPr lang="en-IN" sz="2400" i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⋆𝑞(𝑥))</a:t>
              </a:r>
              <a:r>
                <a:rPr lang="en-IN" sz="2400" i="0"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a:t>=𝐿(𝑔(𝑥))</a:t>
              </a:r>
              <a:r>
                <a:rPr lang="en-IN" sz="2400" i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⋆𝑞(𝑥)= 𝛿(𝑥)⋆𝑞(𝑥)=𝑞(𝑥)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B7F27A98-8D4C-41EF-A5D9-894119A8F503}" type="parTrans" cxnId="{104E1F99-F977-4C21-A338-8F964B49CB1A}">
      <dgm:prSet/>
      <dgm:spPr/>
      <dgm:t>
        <a:bodyPr/>
        <a:lstStyle/>
        <a:p>
          <a:endParaRPr lang="en-IN"/>
        </a:p>
      </dgm:t>
    </dgm:pt>
    <dgm:pt modelId="{B7A6B364-74C6-4160-AADE-3B06591B2D71}" type="sibTrans" cxnId="{104E1F99-F977-4C21-A338-8F964B49CB1A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7A9D961F-E7DB-4F22-9C60-2518A5A796B8}">
          <dgm:prSet custT="1"/>
          <dgm:spPr/>
          <dgm:t>
            <a:bodyPr/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14:m>
                <m:oMath xmlns:m="http://schemas.openxmlformats.org/officeDocument/2006/math">
                  <m:r>
                    <a:rPr lang="en-I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𝐿</m:t>
                  </m:r>
                </m:oMath>
              </a14:m>
              <a:r>
                <a:rPr lang="en-IN" sz="24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: </a:t>
              </a:r>
              <a:r>
                <a:rPr lang="en-IN" sz="24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Linear partial differential operator,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sz="24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δ</m:t>
                  </m:r>
                  <m:d>
                    <m:dPr>
                      <m:ctrlP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</m:ctrlPr>
                    </m:dPr>
                    <m:e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e>
                  </m:d>
                  <m:r>
                    <a:rPr lang="en-IN" sz="24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: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anose="020B0604020202020204" pitchFamily="34" charset="0"/>
                </a:rPr>
                <a:t> 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m:t>Dirac</m:t>
                  </m:r>
                  <m:r>
                    <m:rPr>
                      <m:nor/>
                    </m:rPr>
                    <a:rPr 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m:t> </m:t>
                  </m:r>
                  <m:r>
                    <m:rPr>
                      <m:nor/>
                    </m:rPr>
                    <a:rPr 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m:t>delta</m:t>
                  </m:r>
                  <m:r>
                    <m:rPr>
                      <m:nor/>
                    </m:rPr>
                    <a:rPr 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m:t> </m:t>
                  </m:r>
                  <m:r>
                    <m:rPr>
                      <m:nor/>
                    </m:rPr>
                    <a:rPr lang="en-US"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m:t>function</m:t>
                  </m:r>
                </m:oMath>
              </a14:m>
              <a:r>
                <a:rPr lang="en-US" sz="2400" dirty="0">
                  <a:latin typeface="Arial" panose="020B0604020202020204" pitchFamily="34" charset="0"/>
                  <a:ea typeface="ＭＳ Ｐゴシック" pitchFamily="-65" charset="-128"/>
                  <a:cs typeface="Arial" panose="020B0604020202020204" pitchFamily="34" charset="0"/>
                </a:rPr>
                <a:t>.</a:t>
              </a:r>
            </a:p>
          </dgm:t>
        </dgm:pt>
      </mc:Choice>
      <mc:Fallback>
        <dgm:pt modelId="{7A9D961F-E7DB-4F22-9C60-2518A5A796B8}">
          <dgm:prSet custT="1"/>
          <dgm:spPr/>
          <dgm:t>
            <a:bodyPr/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IN" sz="2400" b="0" i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𝐿</a:t>
              </a:r>
              <a:r>
                <a:rPr lang="en-IN" sz="24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: </a:t>
              </a:r>
              <a:r>
                <a:rPr lang="en-IN" sz="240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Linear partial differential operator, </a:t>
              </a:r>
              <a:r>
                <a:rPr lang="el-GR" sz="24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δ</a:t>
              </a:r>
              <a:r>
                <a:rPr lang="en-IN" sz="24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(𝑥):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65" charset="-128"/>
                  <a:cs typeface="Arial" panose="020B0604020202020204" pitchFamily="34" charset="0"/>
                </a:rPr>
                <a:t> </a:t>
              </a:r>
              <a:r>
                <a:rPr lang="en-US" sz="2400" i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rPr>
                <a:t>"Dirac delta function</a:t>
              </a:r>
              <a:r>
                <a:rPr lang="en-IN" sz="2400" i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en-US" sz="2400" dirty="0">
                  <a:latin typeface="Arial" panose="020B0604020202020204" pitchFamily="34" charset="0"/>
                  <a:ea typeface="ＭＳ Ｐゴシック" pitchFamily="-65" charset="-128"/>
                  <a:cs typeface="Arial" panose="020B0604020202020204" pitchFamily="34" charset="0"/>
                </a:rPr>
                <a:t>.</a:t>
              </a:r>
            </a:p>
          </dgm:t>
        </dgm:pt>
      </mc:Fallback>
    </mc:AlternateContent>
    <dgm:pt modelId="{080BE980-B33D-40E1-A6D6-5F844CFA4476}" type="parTrans" cxnId="{D83B88A9-2EFF-44F1-B028-51C24486C6F5}">
      <dgm:prSet/>
      <dgm:spPr/>
      <dgm:t>
        <a:bodyPr/>
        <a:lstStyle/>
        <a:p>
          <a:endParaRPr lang="en-IN"/>
        </a:p>
      </dgm:t>
    </dgm:pt>
    <dgm:pt modelId="{3B4D3F79-C872-449D-AC06-33B68E399798}" type="sibTrans" cxnId="{D83B88A9-2EFF-44F1-B028-51C24486C6F5}">
      <dgm:prSet/>
      <dgm:spPr/>
      <dgm:t>
        <a:bodyPr/>
        <a:lstStyle/>
        <a:p>
          <a:endParaRPr lang="en-IN"/>
        </a:p>
      </dgm:t>
    </dgm:pt>
    <dgm:pt modelId="{7438518E-9886-4D17-A5C9-241370390C10}" type="pres">
      <dgm:prSet presAssocID="{5A53B6FA-5BF6-48EF-A3DF-5C92244B9A6B}" presName="linear" presStyleCnt="0">
        <dgm:presLayoutVars>
          <dgm:animLvl val="lvl"/>
          <dgm:resizeHandles val="exact"/>
        </dgm:presLayoutVars>
      </dgm:prSet>
      <dgm:spPr/>
    </dgm:pt>
    <dgm:pt modelId="{24D9EE09-5528-46E0-951D-047315FFD86B}" type="pres">
      <dgm:prSet presAssocID="{0DDABB95-D36D-44D8-A8AC-4C3A8231D6C6}" presName="parentText" presStyleLbl="node1" presStyleIdx="0" presStyleCnt="2" custScaleY="83893" custLinFactNeighborX="175" custLinFactNeighborY="-86134">
        <dgm:presLayoutVars>
          <dgm:chMax val="0"/>
          <dgm:bulletEnabled val="1"/>
        </dgm:presLayoutVars>
      </dgm:prSet>
      <dgm:spPr/>
    </dgm:pt>
    <dgm:pt modelId="{9B7817D1-883C-417A-BAEC-4CA4C9F411E3}" type="pres">
      <dgm:prSet presAssocID="{FC4BF5EF-4A13-4915-AD0D-8C3FD344E664}" presName="spacer" presStyleCnt="0"/>
      <dgm:spPr/>
    </dgm:pt>
    <dgm:pt modelId="{15D1C26F-586D-4557-8957-457ADF6CB7D1}" type="pres">
      <dgm:prSet presAssocID="{BDF5CB31-041A-480F-951E-021254493D8E}" presName="parentText" presStyleLbl="node1" presStyleIdx="1" presStyleCnt="2" custScaleY="93772" custLinFactNeighborY="-14560">
        <dgm:presLayoutVars>
          <dgm:chMax val="0"/>
          <dgm:bulletEnabled val="1"/>
        </dgm:presLayoutVars>
      </dgm:prSet>
      <dgm:spPr/>
    </dgm:pt>
    <dgm:pt modelId="{A62FEC71-AFB4-4E46-8AC2-24AE6AF22173}" type="pres">
      <dgm:prSet presAssocID="{BDF5CB31-041A-480F-951E-021254493D8E}" presName="childText" presStyleLbl="revTx" presStyleIdx="0" presStyleCnt="1" custLinFactNeighborY="-5500">
        <dgm:presLayoutVars>
          <dgm:bulletEnabled val="1"/>
        </dgm:presLayoutVars>
      </dgm:prSet>
      <dgm:spPr/>
    </dgm:pt>
  </dgm:ptLst>
  <dgm:cxnLst>
    <dgm:cxn modelId="{C2BB1519-DFD7-494E-9C83-8031E7A45FE8}" srcId="{5A53B6FA-5BF6-48EF-A3DF-5C92244B9A6B}" destId="{0DDABB95-D36D-44D8-A8AC-4C3A8231D6C6}" srcOrd="0" destOrd="0" parTransId="{611E97C3-45DE-4EC3-ADD4-B3432063B43B}" sibTransId="{FC4BF5EF-4A13-4915-AD0D-8C3FD344E664}"/>
    <dgm:cxn modelId="{BB401555-1A13-4F85-8555-0DB3ED2097AB}" type="presOf" srcId="{5A53B6FA-5BF6-48EF-A3DF-5C92244B9A6B}" destId="{7438518E-9886-4D17-A5C9-241370390C10}" srcOrd="0" destOrd="0" presId="urn:microsoft.com/office/officeart/2005/8/layout/vList2"/>
    <dgm:cxn modelId="{EDC72A78-375A-4DC9-850B-E32831648ACC}" type="presOf" srcId="{C41AA7B9-06D2-4872-86DE-84D8B9122A01}" destId="{A62FEC71-AFB4-4E46-8AC2-24AE6AF22173}" srcOrd="0" destOrd="0" presId="urn:microsoft.com/office/officeart/2005/8/layout/vList2"/>
    <dgm:cxn modelId="{8664B98B-0C7E-4460-B929-8FAB92F4B8F6}" type="presOf" srcId="{7A9D961F-E7DB-4F22-9C60-2518A5A796B8}" destId="{A62FEC71-AFB4-4E46-8AC2-24AE6AF22173}" srcOrd="0" destOrd="1" presId="urn:microsoft.com/office/officeart/2005/8/layout/vList2"/>
    <dgm:cxn modelId="{104E1F99-F977-4C21-A338-8F964B49CB1A}" srcId="{BDF5CB31-041A-480F-951E-021254493D8E}" destId="{C41AA7B9-06D2-4872-86DE-84D8B9122A01}" srcOrd="0" destOrd="0" parTransId="{B7F27A98-8D4C-41EF-A5D9-894119A8F503}" sibTransId="{B7A6B364-74C6-4160-AADE-3B06591B2D71}"/>
    <dgm:cxn modelId="{D83B88A9-2EFF-44F1-B028-51C24486C6F5}" srcId="{BDF5CB31-041A-480F-951E-021254493D8E}" destId="{7A9D961F-E7DB-4F22-9C60-2518A5A796B8}" srcOrd="1" destOrd="0" parTransId="{080BE980-B33D-40E1-A6D6-5F844CFA4476}" sibTransId="{3B4D3F79-C872-449D-AC06-33B68E399798}"/>
    <dgm:cxn modelId="{53FC0DF4-C613-4F51-93E1-14583FF55D41}" type="presOf" srcId="{0DDABB95-D36D-44D8-A8AC-4C3A8231D6C6}" destId="{24D9EE09-5528-46E0-951D-047315FFD86B}" srcOrd="0" destOrd="0" presId="urn:microsoft.com/office/officeart/2005/8/layout/vList2"/>
    <dgm:cxn modelId="{947468F4-C898-43A8-8D25-DBEFBB36AAC6}" type="presOf" srcId="{BDF5CB31-041A-480F-951E-021254493D8E}" destId="{15D1C26F-586D-4557-8957-457ADF6CB7D1}" srcOrd="0" destOrd="0" presId="urn:microsoft.com/office/officeart/2005/8/layout/vList2"/>
    <dgm:cxn modelId="{0CBF9EF7-549F-420E-9C56-27677A1F20D6}" srcId="{5A53B6FA-5BF6-48EF-A3DF-5C92244B9A6B}" destId="{BDF5CB31-041A-480F-951E-021254493D8E}" srcOrd="1" destOrd="0" parTransId="{ADBEEEA7-AF55-444F-A35F-05422F726864}" sibTransId="{53D5450B-3DD9-4CE3-A2BF-E93ABA9F51F9}"/>
    <dgm:cxn modelId="{C5914EEA-6A37-4083-B3BA-B8AD186A9F43}" type="presParOf" srcId="{7438518E-9886-4D17-A5C9-241370390C10}" destId="{24D9EE09-5528-46E0-951D-047315FFD86B}" srcOrd="0" destOrd="0" presId="urn:microsoft.com/office/officeart/2005/8/layout/vList2"/>
    <dgm:cxn modelId="{130E95F4-B5D8-460E-B0A5-C8840FDC6977}" type="presParOf" srcId="{7438518E-9886-4D17-A5C9-241370390C10}" destId="{9B7817D1-883C-417A-BAEC-4CA4C9F411E3}" srcOrd="1" destOrd="0" presId="urn:microsoft.com/office/officeart/2005/8/layout/vList2"/>
    <dgm:cxn modelId="{E967E481-C4C1-48E5-B9DD-D2EEBE3154A4}" type="presParOf" srcId="{7438518E-9886-4D17-A5C9-241370390C10}" destId="{15D1C26F-586D-4557-8957-457ADF6CB7D1}" srcOrd="2" destOrd="0" presId="urn:microsoft.com/office/officeart/2005/8/layout/vList2"/>
    <dgm:cxn modelId="{0DB269A8-CEF1-48A4-936C-2995A81F6A35}" type="presParOf" srcId="{7438518E-9886-4D17-A5C9-241370390C10}" destId="{A62FEC71-AFB4-4E46-8AC2-24AE6AF2217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3B6FA-5BF6-48EF-A3DF-5C92244B9A6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0DDABB95-D36D-44D8-A8AC-4C3A8231D6C6}">
      <dgm:prSet phldrT="[Text]" custT="1"/>
      <dgm:spPr>
        <a:solidFill>
          <a:srgbClr val="C5E0B4"/>
        </a:solidFill>
      </dgm:spPr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lang="en-US" sz="2400" b="1" dirty="0">
              <a:solidFill>
                <a:srgbClr val="1D56E3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Green’s function: 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the impulse response (IR drop profile) of </a:t>
          </a:r>
        </a:p>
        <a:p>
          <a:pPr>
            <a:buClrTx/>
            <a:buSzTx/>
            <a:buFont typeface="+mj-lt"/>
            <a:buAutoNum type="arabicPeriod"/>
          </a:pP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a unit power source.</a:t>
          </a:r>
          <a:endParaRPr lang="en-IN" sz="2400" dirty="0">
            <a:solidFill>
              <a:schemeClr val="tx1"/>
            </a:solidFill>
          </a:endParaRPr>
        </a:p>
      </dgm:t>
    </dgm:pt>
    <dgm:pt modelId="{611E97C3-45DE-4EC3-ADD4-B3432063B43B}" type="parTrans" cxnId="{C2BB1519-DFD7-494E-9C83-8031E7A45FE8}">
      <dgm:prSet/>
      <dgm:spPr/>
      <dgm:t>
        <a:bodyPr/>
        <a:lstStyle/>
        <a:p>
          <a:endParaRPr lang="en-IN"/>
        </a:p>
      </dgm:t>
    </dgm:pt>
    <dgm:pt modelId="{FC4BF5EF-4A13-4915-AD0D-8C3FD344E664}" type="sibTrans" cxnId="{C2BB1519-DFD7-494E-9C83-8031E7A45FE8}">
      <dgm:prSet/>
      <dgm:spPr/>
      <dgm:t>
        <a:bodyPr/>
        <a:lstStyle/>
        <a:p>
          <a:endParaRPr lang="en-IN"/>
        </a:p>
      </dgm:t>
    </dgm:pt>
    <dgm:pt modelId="{BDF5CB31-041A-480F-951E-021254493D8E}">
      <dgm:prSet phldrT="[Text]" custT="1"/>
      <dgm:spPr>
        <a:blipFill>
          <a:blip xmlns:r="http://schemas.openxmlformats.org/officeDocument/2006/relationships" r:embed="rId1"/>
          <a:stretch>
            <a:fillRect l="-256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ADBEEEA7-AF55-444F-A35F-05422F726864}" type="parTrans" cxnId="{0CBF9EF7-549F-420E-9C56-27677A1F20D6}">
      <dgm:prSet/>
      <dgm:spPr/>
      <dgm:t>
        <a:bodyPr/>
        <a:lstStyle/>
        <a:p>
          <a:endParaRPr lang="en-IN"/>
        </a:p>
      </dgm:t>
    </dgm:pt>
    <dgm:pt modelId="{53D5450B-3DD9-4CE3-A2BF-E93ABA9F51F9}" type="sibTrans" cxnId="{0CBF9EF7-549F-420E-9C56-27677A1F20D6}">
      <dgm:prSet/>
      <dgm:spPr/>
      <dgm:t>
        <a:bodyPr/>
        <a:lstStyle/>
        <a:p>
          <a:endParaRPr lang="en-IN"/>
        </a:p>
      </dgm:t>
    </dgm:pt>
    <dgm:pt modelId="{C41AA7B9-06D2-4872-86DE-84D8B9122A01}">
      <dgm:prSet phldrT="[Text]" custT="1"/>
      <dgm:spPr>
        <a:blipFill>
          <a:blip xmlns:r="http://schemas.openxmlformats.org/officeDocument/2006/relationships" r:embed="rId2"/>
          <a:stretch>
            <a:fillRect b="-6897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7F27A98-8D4C-41EF-A5D9-894119A8F503}" type="parTrans" cxnId="{104E1F99-F977-4C21-A338-8F964B49CB1A}">
      <dgm:prSet/>
      <dgm:spPr/>
      <dgm:t>
        <a:bodyPr/>
        <a:lstStyle/>
        <a:p>
          <a:endParaRPr lang="en-IN"/>
        </a:p>
      </dgm:t>
    </dgm:pt>
    <dgm:pt modelId="{B7A6B364-74C6-4160-AADE-3B06591B2D71}" type="sibTrans" cxnId="{104E1F99-F977-4C21-A338-8F964B49CB1A}">
      <dgm:prSet/>
      <dgm:spPr/>
      <dgm:t>
        <a:bodyPr/>
        <a:lstStyle/>
        <a:p>
          <a:endParaRPr lang="en-IN"/>
        </a:p>
      </dgm:t>
    </dgm:pt>
    <dgm:pt modelId="{7A9D961F-E7DB-4F22-9C60-2518A5A796B8}">
      <dgm:prSet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080BE980-B33D-40E1-A6D6-5F844CFA4476}" type="parTrans" cxnId="{D83B88A9-2EFF-44F1-B028-51C24486C6F5}">
      <dgm:prSet/>
      <dgm:spPr/>
      <dgm:t>
        <a:bodyPr/>
        <a:lstStyle/>
        <a:p>
          <a:endParaRPr lang="en-IN"/>
        </a:p>
      </dgm:t>
    </dgm:pt>
    <dgm:pt modelId="{3B4D3F79-C872-449D-AC06-33B68E399798}" type="sibTrans" cxnId="{D83B88A9-2EFF-44F1-B028-51C24486C6F5}">
      <dgm:prSet/>
      <dgm:spPr/>
      <dgm:t>
        <a:bodyPr/>
        <a:lstStyle/>
        <a:p>
          <a:endParaRPr lang="en-IN"/>
        </a:p>
      </dgm:t>
    </dgm:pt>
    <dgm:pt modelId="{7438518E-9886-4D17-A5C9-241370390C10}" type="pres">
      <dgm:prSet presAssocID="{5A53B6FA-5BF6-48EF-A3DF-5C92244B9A6B}" presName="linear" presStyleCnt="0">
        <dgm:presLayoutVars>
          <dgm:animLvl val="lvl"/>
          <dgm:resizeHandles val="exact"/>
        </dgm:presLayoutVars>
      </dgm:prSet>
      <dgm:spPr/>
    </dgm:pt>
    <dgm:pt modelId="{24D9EE09-5528-46E0-951D-047315FFD86B}" type="pres">
      <dgm:prSet presAssocID="{0DDABB95-D36D-44D8-A8AC-4C3A8231D6C6}" presName="parentText" presStyleLbl="node1" presStyleIdx="0" presStyleCnt="2" custScaleY="83893" custLinFactNeighborX="175" custLinFactNeighborY="-86134">
        <dgm:presLayoutVars>
          <dgm:chMax val="0"/>
          <dgm:bulletEnabled val="1"/>
        </dgm:presLayoutVars>
      </dgm:prSet>
      <dgm:spPr/>
    </dgm:pt>
    <dgm:pt modelId="{9B7817D1-883C-417A-BAEC-4CA4C9F411E3}" type="pres">
      <dgm:prSet presAssocID="{FC4BF5EF-4A13-4915-AD0D-8C3FD344E664}" presName="spacer" presStyleCnt="0"/>
      <dgm:spPr/>
    </dgm:pt>
    <dgm:pt modelId="{15D1C26F-586D-4557-8957-457ADF6CB7D1}" type="pres">
      <dgm:prSet presAssocID="{BDF5CB31-041A-480F-951E-021254493D8E}" presName="parentText" presStyleLbl="node1" presStyleIdx="1" presStyleCnt="2" custScaleY="93772" custLinFactNeighborY="-14560">
        <dgm:presLayoutVars>
          <dgm:chMax val="0"/>
          <dgm:bulletEnabled val="1"/>
        </dgm:presLayoutVars>
      </dgm:prSet>
      <dgm:spPr/>
    </dgm:pt>
    <dgm:pt modelId="{A62FEC71-AFB4-4E46-8AC2-24AE6AF22173}" type="pres">
      <dgm:prSet presAssocID="{BDF5CB31-041A-480F-951E-021254493D8E}" presName="childText" presStyleLbl="revTx" presStyleIdx="0" presStyleCnt="1" custLinFactNeighborY="-5500">
        <dgm:presLayoutVars>
          <dgm:bulletEnabled val="1"/>
        </dgm:presLayoutVars>
      </dgm:prSet>
      <dgm:spPr/>
    </dgm:pt>
  </dgm:ptLst>
  <dgm:cxnLst>
    <dgm:cxn modelId="{C2BB1519-DFD7-494E-9C83-8031E7A45FE8}" srcId="{5A53B6FA-5BF6-48EF-A3DF-5C92244B9A6B}" destId="{0DDABB95-D36D-44D8-A8AC-4C3A8231D6C6}" srcOrd="0" destOrd="0" parTransId="{611E97C3-45DE-4EC3-ADD4-B3432063B43B}" sibTransId="{FC4BF5EF-4A13-4915-AD0D-8C3FD344E664}"/>
    <dgm:cxn modelId="{BB401555-1A13-4F85-8555-0DB3ED2097AB}" type="presOf" srcId="{5A53B6FA-5BF6-48EF-A3DF-5C92244B9A6B}" destId="{7438518E-9886-4D17-A5C9-241370390C10}" srcOrd="0" destOrd="0" presId="urn:microsoft.com/office/officeart/2005/8/layout/vList2"/>
    <dgm:cxn modelId="{EDC72A78-375A-4DC9-850B-E32831648ACC}" type="presOf" srcId="{C41AA7B9-06D2-4872-86DE-84D8B9122A01}" destId="{A62FEC71-AFB4-4E46-8AC2-24AE6AF22173}" srcOrd="0" destOrd="0" presId="urn:microsoft.com/office/officeart/2005/8/layout/vList2"/>
    <dgm:cxn modelId="{8664B98B-0C7E-4460-B929-8FAB92F4B8F6}" type="presOf" srcId="{7A9D961F-E7DB-4F22-9C60-2518A5A796B8}" destId="{A62FEC71-AFB4-4E46-8AC2-24AE6AF22173}" srcOrd="0" destOrd="1" presId="urn:microsoft.com/office/officeart/2005/8/layout/vList2"/>
    <dgm:cxn modelId="{104E1F99-F977-4C21-A338-8F964B49CB1A}" srcId="{BDF5CB31-041A-480F-951E-021254493D8E}" destId="{C41AA7B9-06D2-4872-86DE-84D8B9122A01}" srcOrd="0" destOrd="0" parTransId="{B7F27A98-8D4C-41EF-A5D9-894119A8F503}" sibTransId="{B7A6B364-74C6-4160-AADE-3B06591B2D71}"/>
    <dgm:cxn modelId="{D83B88A9-2EFF-44F1-B028-51C24486C6F5}" srcId="{BDF5CB31-041A-480F-951E-021254493D8E}" destId="{7A9D961F-E7DB-4F22-9C60-2518A5A796B8}" srcOrd="1" destOrd="0" parTransId="{080BE980-B33D-40E1-A6D6-5F844CFA4476}" sibTransId="{3B4D3F79-C872-449D-AC06-33B68E399798}"/>
    <dgm:cxn modelId="{53FC0DF4-C613-4F51-93E1-14583FF55D41}" type="presOf" srcId="{0DDABB95-D36D-44D8-A8AC-4C3A8231D6C6}" destId="{24D9EE09-5528-46E0-951D-047315FFD86B}" srcOrd="0" destOrd="0" presId="urn:microsoft.com/office/officeart/2005/8/layout/vList2"/>
    <dgm:cxn modelId="{947468F4-C898-43A8-8D25-DBEFBB36AAC6}" type="presOf" srcId="{BDF5CB31-041A-480F-951E-021254493D8E}" destId="{15D1C26F-586D-4557-8957-457ADF6CB7D1}" srcOrd="0" destOrd="0" presId="urn:microsoft.com/office/officeart/2005/8/layout/vList2"/>
    <dgm:cxn modelId="{0CBF9EF7-549F-420E-9C56-27677A1F20D6}" srcId="{5A53B6FA-5BF6-48EF-A3DF-5C92244B9A6B}" destId="{BDF5CB31-041A-480F-951E-021254493D8E}" srcOrd="1" destOrd="0" parTransId="{ADBEEEA7-AF55-444F-A35F-05422F726864}" sibTransId="{53D5450B-3DD9-4CE3-A2BF-E93ABA9F51F9}"/>
    <dgm:cxn modelId="{C5914EEA-6A37-4083-B3BA-B8AD186A9F43}" type="presParOf" srcId="{7438518E-9886-4D17-A5C9-241370390C10}" destId="{24D9EE09-5528-46E0-951D-047315FFD86B}" srcOrd="0" destOrd="0" presId="urn:microsoft.com/office/officeart/2005/8/layout/vList2"/>
    <dgm:cxn modelId="{130E95F4-B5D8-460E-B0A5-C8840FDC6977}" type="presParOf" srcId="{7438518E-9886-4D17-A5C9-241370390C10}" destId="{9B7817D1-883C-417A-BAEC-4CA4C9F411E3}" srcOrd="1" destOrd="0" presId="urn:microsoft.com/office/officeart/2005/8/layout/vList2"/>
    <dgm:cxn modelId="{E967E481-C4C1-48E5-B9DD-D2EEBE3154A4}" type="presParOf" srcId="{7438518E-9886-4D17-A5C9-241370390C10}" destId="{15D1C26F-586D-4557-8957-457ADF6CB7D1}" srcOrd="2" destOrd="0" presId="urn:microsoft.com/office/officeart/2005/8/layout/vList2"/>
    <dgm:cxn modelId="{0DB269A8-CEF1-48A4-936C-2995A81F6A35}" type="presParOf" srcId="{7438518E-9886-4D17-A5C9-241370390C10}" destId="{A62FEC71-AFB4-4E46-8AC2-24AE6AF2217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53B6FA-5BF6-48EF-A3DF-5C92244B9A6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0DDABB95-D36D-44D8-A8AC-4C3A8231D6C6}">
          <dgm:prSet phldrT="[Text]" custT="1"/>
          <dgm:spPr>
            <a:solidFill>
              <a:srgbClr val="C5E0B4"/>
            </a:solidFill>
          </dgm:spPr>
          <dgm:t>
            <a:bodyPr/>
            <a:lstStyle/>
            <a:p>
              <a:pPr>
                <a:buClrTx/>
                <a:buSzTx/>
                <a:buFont typeface="+mj-lt"/>
                <a:buAutoNum type="arabicPeriod"/>
              </a:pP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Divide the circuit into tiles of size </a:t>
              </a:r>
              <a14:m>
                <m:oMath xmlns:m="http://schemas.openxmlformats.org/officeDocument/2006/math">
                  <m:sSub>
                    <m:sSubPr>
                      <m:ctrlP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</m:t>
                      </m:r>
                    </m:e>
                    <m:sub>
                      <m: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</m:sub>
                  </m:sSub>
                  <m:r>
                    <a:rPr kumimoji="0" lang="en-IN" sz="2400" b="0" i="1" u="none" strike="noStrike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× </m:t>
                  </m:r>
                  <m:sSub>
                    <m:sSubPr>
                      <m:ctrlP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</m:e>
                    <m:sub>
                      <m:r>
                        <a:rPr kumimoji="0" lang="en-IN" sz="2400" b="0" i="1" u="none" strike="noStrike" cap="none" spc="0" normalizeH="0" baseline="0" noProof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sub>
                  </m:sSub>
                </m:oMath>
              </a14:m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each tile represents a feature (power/IR drop) value.</a:t>
              </a:r>
              <a:endParaRPr lang="en-IN" sz="2400" dirty="0">
                <a:solidFill>
                  <a:schemeClr val="tx1"/>
                </a:solidFill>
              </a:endParaRPr>
            </a:p>
          </dgm:t>
        </dgm:pt>
      </mc:Choice>
      <mc:Fallback>
        <dgm:pt modelId="{0DDABB95-D36D-44D8-A8AC-4C3A8231D6C6}">
          <dgm:prSet phldrT="[Text]" custT="1"/>
          <dgm:spPr>
            <a:solidFill>
              <a:srgbClr val="C5E0B4"/>
            </a:solidFill>
          </dgm:spPr>
          <dgm:t>
            <a:bodyPr/>
            <a:lstStyle/>
            <a:p>
              <a:pPr>
                <a:buClrTx/>
                <a:buSzTx/>
                <a:buFont typeface="+mj-lt"/>
                <a:buAutoNum type="arabicPeriod"/>
              </a:pP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Divide the circuit into tiles of size 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𝑤_𝑡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× ℎ_𝑡</a:t>
              </a: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each tile represents a feature (power/IR drop) value.</a:t>
              </a:r>
              <a:endParaRPr lang="en-IN" sz="2400" dirty="0">
                <a:solidFill>
                  <a:schemeClr val="tx1"/>
                </a:solidFill>
              </a:endParaRPr>
            </a:p>
          </dgm:t>
        </dgm:pt>
      </mc:Fallback>
    </mc:AlternateContent>
    <dgm:pt modelId="{611E97C3-45DE-4EC3-ADD4-B3432063B43B}" type="parTrans" cxnId="{C2BB1519-DFD7-494E-9C83-8031E7A45FE8}">
      <dgm:prSet/>
      <dgm:spPr/>
      <dgm:t>
        <a:bodyPr/>
        <a:lstStyle/>
        <a:p>
          <a:endParaRPr lang="en-IN"/>
        </a:p>
      </dgm:t>
    </dgm:pt>
    <dgm:pt modelId="{FC4BF5EF-4A13-4915-AD0D-8C3FD344E664}" type="sibTrans" cxnId="{C2BB1519-DFD7-494E-9C83-8031E7A45FE8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BDF5CB31-041A-480F-951E-021254493D8E}">
          <dgm:prSet phldrT="[Text]" custT="1"/>
          <dgm:spPr>
            <a:solidFill>
              <a:srgbClr val="FFE699"/>
            </a:solidFill>
          </dgm:spPr>
          <dgm:t>
            <a:bodyPr/>
            <a:lstStyle/>
            <a:p>
              <a:pPr algn="l">
                <a:buClrTx/>
                <a:buSzTx/>
                <a:buFont typeface="+mj-lt"/>
                <a:buAutoNum type="arabicPeriod"/>
              </a:pP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Power value of a tile in power map </a:t>
              </a:r>
              <a14:m>
                <m:oMath xmlns:m="http://schemas.openxmlformats.org/officeDocument/2006/math">
                  <m:sSub>
                    <m:sSubPr>
                      <m:ctrlP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</m:t>
                      </m:r>
                    </m:e>
                    <m:sub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</m:sub>
                  </m:sSub>
                </m:oMath>
              </a14:m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>
                <a:buClrTx/>
                <a:buSzTx/>
                <a:buFont typeface="+mj-lt"/>
                <a:buAutoNum type="arabicPeriod"/>
              </a:pPr>
              <a14:m>
                <m:oMath xmlns:m="http://schemas.openxmlformats.org/officeDocument/2006/math">
                  <m:r>
                    <a:rPr kumimoji="0" lang="en-IN" sz="2400" b="0" i="0" u="none" strike="noStrike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 </m:t>
                  </m:r>
                  <m:sSub>
                    <m:sSubPr>
                      <m:ctrlP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m:ctrlPr>
                    </m:sSubPr>
                    <m:e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</m:t>
                      </m:r>
                    </m:e>
                    <m:sub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𝑡𝑖𝑙𝑒</m:t>
                      </m:r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sub>
                  </m:sSub>
                </m:oMath>
              </a14:m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 </a:t>
              </a:r>
              <a14:m>
                <m:oMath xmlns:m="http://schemas.openxmlformats.org/officeDocument/2006/math">
                  <m:nary>
                    <m:naryPr>
                      <m:chr m:val="∑"/>
                      <m:supHide m:val="on"/>
                      <m:ctrlP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7"/>
                        </m:rP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0" lang="en-IN" sz="2400" b="0" i="1" u="none" strike="noStrike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𝐼</m:t>
                      </m:r>
                    </m:sub>
                    <m:sup/>
                    <m:e>
                      <m:d>
                        <m:dPr>
                          <m:ctrlPr>
                            <a:rPr kumimoji="0" lang="en-IN" sz="2400" b="0" i="1" u="none" strike="noStrike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IN" sz="2400" b="0" i="1" u="none" strike="noStrike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IN" sz="2400" b="0" i="1" u="none" strike="noStrike" cap="none" spc="0" normalizeH="0" baseline="0" noProof="0" smtClean="0">
                                  <a:ln/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e>
                  </m:nary>
                </m:oMath>
              </a14:m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>
        <dgm:pt modelId="{BDF5CB31-041A-480F-951E-021254493D8E}">
          <dgm:prSet phldrT="[Text]" custT="1"/>
          <dgm:spPr>
            <a:solidFill>
              <a:srgbClr val="FFE699"/>
            </a:solidFill>
          </dgm:spPr>
          <dgm:t>
            <a:bodyPr/>
            <a:lstStyle/>
            <a:p>
              <a:pPr algn="l">
                <a:buClrTx/>
                <a:buSzTx/>
                <a:buFont typeface="+mj-lt"/>
                <a:buAutoNum type="arabicPeriod"/>
              </a:pP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Power value of a tile in power map 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𝑀_𝑝</a:t>
              </a: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>
                <a:buClrTx/>
                <a:buSzTx/>
                <a:buFont typeface="+mj-lt"/>
                <a:buAutoNum type="arabicPeriod"/>
              </a:pP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𝑀_(𝑝,𝑡𝑖𝑙𝑒 )</a:t>
              </a:r>
              <a:r>
                <a:rPr kumimoji="0" lang="en-IN" sz="2400" b="0" i="0" u="none" strike="noStrike" cap="none" spc="0" normalizeH="0" baseline="0" noProof="0" dirty="0">
                  <a:ln/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 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∑_(𝑖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∈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𝐼)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▒(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𝑂_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𝑎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𝑖</a:t>
              </a:r>
              <a:r>
                <a:rPr kumimoji="0" lang="en-IN" sz="2400" b="0" i="0" u="none" strike="noStrike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×𝑃_𝑖 ) 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ADBEEEA7-AF55-444F-A35F-05422F726864}" type="parTrans" cxnId="{0CBF9EF7-549F-420E-9C56-27677A1F20D6}">
      <dgm:prSet/>
      <dgm:spPr/>
      <dgm:t>
        <a:bodyPr/>
        <a:lstStyle/>
        <a:p>
          <a:endParaRPr lang="en-IN"/>
        </a:p>
      </dgm:t>
    </dgm:pt>
    <dgm:pt modelId="{53D5450B-3DD9-4CE3-A2BF-E93ABA9F51F9}" type="sibTrans" cxnId="{0CBF9EF7-549F-420E-9C56-27677A1F20D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41AA7B9-06D2-4872-86DE-84D8B9122A01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kumimoji="0" lang="en-IN" sz="2200" b="0" i="1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  <m:t>𝐼</m:t>
                  </m:r>
                  <m:r>
                    <a:rPr kumimoji="0" lang="en-IN" sz="2200" b="0" i="0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set of standard cell instances that fall within the tile,</a:t>
              </a:r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C41AA7B9-06D2-4872-86DE-84D8B9122A01}">
          <dgm:prSet phldrT="[Text]" custT="1"/>
          <dgm:spPr/>
          <dgm:t>
            <a:bodyPr/>
            <a:lstStyle/>
            <a:p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</a:rPr>
                <a:t>𝐼:</a:t>
              </a:r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set of standard cell instances that fall within the tile,</a:t>
              </a:r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B7F27A98-8D4C-41EF-A5D9-894119A8F503}" type="parTrans" cxnId="{104E1F99-F977-4C21-A338-8F964B49CB1A}">
      <dgm:prSet/>
      <dgm:spPr/>
      <dgm:t>
        <a:bodyPr/>
        <a:lstStyle/>
        <a:p>
          <a:endParaRPr lang="en-IN"/>
        </a:p>
      </dgm:t>
    </dgm:pt>
    <dgm:pt modelId="{B7A6B364-74C6-4160-AADE-3B06591B2D71}" type="sibTrans" cxnId="{104E1F99-F977-4C21-A338-8F964B49CB1A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6ABE443D-09BA-4050-8A95-BB0A17B1FF1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𝑂</m:t>
                      </m:r>
                    </m:e>
                    <m:sub>
                      <m: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kumimoji="0" lang="en-IN" sz="2200" b="0" i="0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Overlap ratio, computed as </a:t>
              </a:r>
              <a14:m>
                <m:oMath xmlns:m="http://schemas.openxmlformats.org/officeDocument/2006/math">
                  <m:f>
                    <m:fPr>
                      <m:ctrlP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fPr>
                    <m:num>
                      <m:sSub>
                        <m:sSubPr>
                          <m:ctrlP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𝐴𝑟𝑒𝑎</m:t>
                          </m:r>
                        </m:e>
                        <m:sub>
                          <m: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𝑜𝑣𝑒𝑟𝑙𝑎𝑝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𝐴𝑟𝑒𝑎</m:t>
                          </m:r>
                        </m:e>
                        <m:sub>
                          <m:r>
                            <a:rPr kumimoji="0" lang="en-IN" sz="2200" b="0" i="1" u="none" strike="noStrike" cap="none" spc="0" normalizeH="0" baseline="0" noProof="0" smtClean="0">
                              <a:ln/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𝑡𝑖𝑙𝑒</m:t>
                          </m:r>
                        </m:sub>
                      </m:sSub>
                    </m:den>
                  </m:f>
                </m:oMath>
              </a14:m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6ABE443D-09BA-4050-8A95-BB0A17B1FF1A}">
          <dgm:prSet phldrT="[Text]" custT="1"/>
          <dgm:spPr/>
          <dgm:t>
            <a:bodyPr/>
            <a:lstStyle/>
            <a:p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</a:rPr>
                <a:t>𝑂_</a:t>
              </a:r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𝑎</a:t>
              </a:r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</a:rPr>
                <a:t>𝑖:</a:t>
              </a:r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Overlap ratio, computed as </a:t>
              </a:r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〖𝐴𝑟𝑒𝑎〗_𝑜𝑣𝑒𝑟𝑙𝑎𝑝/〖𝐴𝑟𝑒𝑎〗_𝑡𝑖𝑙𝑒 </a:t>
              </a:r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247A0ABB-C086-442B-8C57-2D4BCBC16D76}" type="parTrans" cxnId="{16F77717-ECC9-4AED-A922-A4A3DD66D3C2}">
      <dgm:prSet/>
      <dgm:spPr/>
      <dgm:t>
        <a:bodyPr/>
        <a:lstStyle/>
        <a:p>
          <a:endParaRPr lang="en-IN"/>
        </a:p>
      </dgm:t>
    </dgm:pt>
    <dgm:pt modelId="{7D45EE91-84A5-4C88-AB51-6DD1EA2CF0DF}" type="sibTrans" cxnId="{16F77717-ECC9-4AED-A922-A4A3DD66D3C2}">
      <dgm:prSet/>
      <dgm:spPr/>
      <dgm:t>
        <a:bodyPr/>
        <a:lstStyle/>
        <a:p>
          <a:endParaRPr lang="en-IN"/>
        </a:p>
      </dgm:t>
    </dgm:pt>
    <dgm:pt modelId="{9A5714CF-FFBC-4AA2-95C1-FF8D26698E75}">
      <dgm:prSet phldrT="[Text]" custT="1"/>
      <dgm:spPr/>
      <dgm:t>
        <a:bodyPr/>
        <a:lstStyle/>
        <a:p>
          <a:r>
            <a:rPr lang="en-IN" sz="2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Note: Replace </a:t>
          </a:r>
          <a:r>
            <a:rPr lang="en-IN" sz="2200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</a:t>
          </a:r>
          <a:r>
            <a:rPr lang="en-IN" sz="2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with </a:t>
          </a:r>
          <a:r>
            <a:rPr lang="en-IN" sz="2200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IR </a:t>
          </a:r>
          <a:r>
            <a:rPr lang="en-IN" sz="2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for IR drop map.</a:t>
          </a:r>
          <a:endParaRPr lang="en-IN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42C4EC-973C-4357-8D7B-FC5BF05D65F5}" type="parTrans" cxnId="{28911138-758C-4B54-9B6F-107F57663091}">
      <dgm:prSet/>
      <dgm:spPr/>
      <dgm:t>
        <a:bodyPr/>
        <a:lstStyle/>
        <a:p>
          <a:endParaRPr lang="en-IN"/>
        </a:p>
      </dgm:t>
    </dgm:pt>
    <dgm:pt modelId="{033CA113-D793-4CCC-A2B4-9F4EC8A199D5}" type="sibTrans" cxnId="{28911138-758C-4B54-9B6F-107F57663091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D8AC125D-374C-46A0-8076-17F1CD13FDA6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e>
                    <m:sub>
                      <m:r>
                        <a:rPr kumimoji="0" lang="en-IN" sz="2200" b="0" i="1" u="none" strike="noStrike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is the power value of instance </a:t>
              </a:r>
              <a14:m>
                <m:oMath xmlns:m="http://schemas.openxmlformats.org/officeDocument/2006/math">
                  <m:r>
                    <a:rPr kumimoji="0" lang="en-IN" sz="2200" b="0" i="1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𝑖</m:t>
                  </m:r>
                  <m:r>
                    <a:rPr kumimoji="0" lang="en-IN" sz="2200" b="0" i="0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. </m:t>
                  </m:r>
                </m:oMath>
              </a14:m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D8AC125D-374C-46A0-8076-17F1CD13FDA6}">
          <dgm:prSet phldrT="[Text]" custT="1"/>
          <dgm:spPr/>
          <dgm:t>
            <a:bodyPr/>
            <a:lstStyle/>
            <a:p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𝑃_𝑖</a:t>
              </a:r>
              <a:r>
                <a:rPr kumimoji="0" lang="en-IN" sz="2200" b="0" i="0" u="none" strike="noStrike" cap="none" spc="0" normalizeH="0" baseline="0" noProof="0" dirty="0">
                  <a:ln/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is the power value of instance </a:t>
              </a:r>
              <a:r>
                <a:rPr kumimoji="0" lang="en-IN" sz="2200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𝑖. </a:t>
              </a:r>
              <a:endParaRPr lang="en-IN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D6A73FD7-B9E0-4A18-A5B2-8051607F31D4}" type="parTrans" cxnId="{F590C0DA-4EF6-4D6F-B9A6-BF6AE7DE2FC9}">
      <dgm:prSet/>
      <dgm:spPr/>
      <dgm:t>
        <a:bodyPr/>
        <a:lstStyle/>
        <a:p>
          <a:endParaRPr lang="en-IN"/>
        </a:p>
      </dgm:t>
    </dgm:pt>
    <dgm:pt modelId="{D33DD85D-BF53-4955-9AB4-23046DD81FFB}" type="sibTrans" cxnId="{F590C0DA-4EF6-4D6F-B9A6-BF6AE7DE2FC9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D7915CE8-CB40-4CE1-93F3-F2869B30F0B6}">
          <dgm:prSet phldrT="[Text]" custT="1"/>
          <dgm:spPr>
            <a:solidFill>
              <a:srgbClr val="9DC3E6"/>
            </a:solidFill>
          </dgm:spPr>
          <dgm:t>
            <a:bodyPr/>
            <a:lstStyle/>
            <a:p>
              <a:r>
                <a:rPr kumimoji="0" lang="en-IN" sz="2400" b="1" i="0" u="none" strike="noStrike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Layout Mask “</a:t>
              </a:r>
              <a14:m>
                <m:oMath xmlns:m="http://schemas.openxmlformats.org/officeDocument/2006/math">
                  <m:sSub>
                    <m:sSubPr>
                      <m:ctrlPr>
                        <a:rPr kumimoji="0" lang="en-IN" sz="2400" b="1" i="1" u="none" strike="noStrike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400" b="1" i="1" u="none" strike="noStrike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𝑴</m:t>
                      </m:r>
                    </m:e>
                    <m:sub>
                      <m:r>
                        <a:rPr kumimoji="0" lang="en-IN" sz="2400" b="1" i="1" u="none" strike="noStrike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𝒅</m:t>
                      </m:r>
                    </m:sub>
                  </m:sSub>
                </m:oMath>
              </a14:m>
              <a:r>
                <a:rPr kumimoji="0" lang="en-IN" sz="2400" b="1" i="0" u="none" strike="noStrike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”:</a:t>
              </a:r>
              <a14:m>
                <m:oMath xmlns:m="http://schemas.openxmlformats.org/officeDocument/2006/math">
                  <m:r>
                    <a:rPr lang="en-IN" sz="2400" b="1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 </m:t>
                  </m:r>
                  <m:sSub>
                    <m:sSubPr>
                      <m:ctrlP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m:ctrlPr>
                    </m:sSubPr>
                    <m:e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</m:t>
                      </m:r>
                    </m:e>
                    <m: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𝑡𝑖𝑙𝑒</m:t>
                      </m:r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sub>
                  </m:sSub>
                  <m:r>
                    <a:rPr lang="en-IN" sz="2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= </m:t>
                  </m:r>
                  <m:d>
                    <m:dPr>
                      <m:begChr m:val="{"/>
                      <m:endChr m:val=""/>
                      <m:ctrlP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m:ctrlPr>
                    </m:dPr>
                    <m:e>
                      <m:eqArr>
                        <m:eqArrPr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eqArrPr>
                        <m:e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0 </m:t>
                          </m:r>
                        </m:e>
                        <m:e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eqArr>
                    </m:e>
                  </m:d>
                </m:oMath>
              </a14:m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>
        <dgm:pt modelId="{D7915CE8-CB40-4CE1-93F3-F2869B30F0B6}">
          <dgm:prSet phldrT="[Text]" custT="1"/>
          <dgm:spPr>
            <a:solidFill>
              <a:srgbClr val="9DC3E6"/>
            </a:solidFill>
          </dgm:spPr>
          <dgm:t>
            <a:bodyPr/>
            <a:lstStyle/>
            <a:p>
              <a:r>
                <a:rPr kumimoji="0" lang="en-IN" sz="2400" b="1" i="0" u="none" strike="noStrike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Layout Mask “</a:t>
              </a:r>
              <a:r>
                <a:rPr kumimoji="0" lang="en-IN" sz="2400" b="1" i="0" u="none" strike="noStrike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𝑴_𝒅</a:t>
              </a:r>
              <a:r>
                <a:rPr kumimoji="0" lang="en-IN" sz="2400" b="1" i="0" u="none" strike="noStrike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”:</a:t>
              </a:r>
              <a:r>
                <a:rPr lang="en-IN" sz="2400" b="1" i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2400" b="0" i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𝑀_(𝑑,</a:t>
              </a:r>
              <a:r>
                <a:rPr lang="en-IN" sz="2400" i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𝑡𝑖𝑙𝑒 )= {█(0 @1)┤</a:t>
              </a:r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F4AABE4B-7D5E-4D9C-B5CD-21194E131712}" type="parTrans" cxnId="{D7FD6FFA-F1ED-455C-B0EC-C3F1E0FFE9A0}">
      <dgm:prSet/>
      <dgm:spPr/>
      <dgm:t>
        <a:bodyPr/>
        <a:lstStyle/>
        <a:p>
          <a:endParaRPr lang="en-IN"/>
        </a:p>
      </dgm:t>
    </dgm:pt>
    <dgm:pt modelId="{C995C364-542D-48F0-80D0-83C2C2A8E605}" type="sibTrans" cxnId="{D7FD6FFA-F1ED-455C-B0EC-C3F1E0FFE9A0}">
      <dgm:prSet/>
      <dgm:spPr/>
      <dgm:t>
        <a:bodyPr/>
        <a:lstStyle/>
        <a:p>
          <a:endParaRPr lang="en-IN"/>
        </a:p>
      </dgm:t>
    </dgm:pt>
    <dgm:pt modelId="{7438518E-9886-4D17-A5C9-241370390C10}" type="pres">
      <dgm:prSet presAssocID="{5A53B6FA-5BF6-48EF-A3DF-5C92244B9A6B}" presName="linear" presStyleCnt="0">
        <dgm:presLayoutVars>
          <dgm:animLvl val="lvl"/>
          <dgm:resizeHandles val="exact"/>
        </dgm:presLayoutVars>
      </dgm:prSet>
      <dgm:spPr/>
    </dgm:pt>
    <dgm:pt modelId="{24D9EE09-5528-46E0-951D-047315FFD86B}" type="pres">
      <dgm:prSet presAssocID="{0DDABB95-D36D-44D8-A8AC-4C3A8231D6C6}" presName="parentText" presStyleLbl="node1" presStyleIdx="0" presStyleCnt="3" custScaleY="83893" custLinFactNeighborX="175" custLinFactNeighborY="-86134">
        <dgm:presLayoutVars>
          <dgm:chMax val="0"/>
          <dgm:bulletEnabled val="1"/>
        </dgm:presLayoutVars>
      </dgm:prSet>
      <dgm:spPr/>
    </dgm:pt>
    <dgm:pt modelId="{9B7817D1-883C-417A-BAEC-4CA4C9F411E3}" type="pres">
      <dgm:prSet presAssocID="{FC4BF5EF-4A13-4915-AD0D-8C3FD344E664}" presName="spacer" presStyleCnt="0"/>
      <dgm:spPr/>
    </dgm:pt>
    <dgm:pt modelId="{15D1C26F-586D-4557-8957-457ADF6CB7D1}" type="pres">
      <dgm:prSet presAssocID="{BDF5CB31-041A-480F-951E-021254493D8E}" presName="parentText" presStyleLbl="node1" presStyleIdx="1" presStyleCnt="3" custScaleY="93772" custLinFactNeighborY="-14560">
        <dgm:presLayoutVars>
          <dgm:chMax val="0"/>
          <dgm:bulletEnabled val="1"/>
        </dgm:presLayoutVars>
      </dgm:prSet>
      <dgm:spPr/>
    </dgm:pt>
    <dgm:pt modelId="{A62FEC71-AFB4-4E46-8AC2-24AE6AF22173}" type="pres">
      <dgm:prSet presAssocID="{BDF5CB31-041A-480F-951E-021254493D8E}" presName="childText" presStyleLbl="revTx" presStyleIdx="0" presStyleCnt="1" custLinFactNeighborY="-13475">
        <dgm:presLayoutVars>
          <dgm:bulletEnabled val="1"/>
        </dgm:presLayoutVars>
      </dgm:prSet>
      <dgm:spPr/>
    </dgm:pt>
    <dgm:pt modelId="{8A65AFA8-4FBF-4984-BDB8-50B68E77FB85}" type="pres">
      <dgm:prSet presAssocID="{D7915CE8-CB40-4CE1-93F3-F2869B30F0B6}" presName="parentText" presStyleLbl="node1" presStyleIdx="2" presStyleCnt="3" custScaleY="91512">
        <dgm:presLayoutVars>
          <dgm:chMax val="0"/>
          <dgm:bulletEnabled val="1"/>
        </dgm:presLayoutVars>
      </dgm:prSet>
      <dgm:spPr/>
    </dgm:pt>
  </dgm:ptLst>
  <dgm:cxnLst>
    <dgm:cxn modelId="{16F77717-ECC9-4AED-A922-A4A3DD66D3C2}" srcId="{BDF5CB31-041A-480F-951E-021254493D8E}" destId="{6ABE443D-09BA-4050-8A95-BB0A17B1FF1A}" srcOrd="1" destOrd="0" parTransId="{247A0ABB-C086-442B-8C57-2D4BCBC16D76}" sibTransId="{7D45EE91-84A5-4C88-AB51-6DD1EA2CF0DF}"/>
    <dgm:cxn modelId="{C2BB1519-DFD7-494E-9C83-8031E7A45FE8}" srcId="{5A53B6FA-5BF6-48EF-A3DF-5C92244B9A6B}" destId="{0DDABB95-D36D-44D8-A8AC-4C3A8231D6C6}" srcOrd="0" destOrd="0" parTransId="{611E97C3-45DE-4EC3-ADD4-B3432063B43B}" sibTransId="{FC4BF5EF-4A13-4915-AD0D-8C3FD344E664}"/>
    <dgm:cxn modelId="{28911138-758C-4B54-9B6F-107F57663091}" srcId="{BDF5CB31-041A-480F-951E-021254493D8E}" destId="{9A5714CF-FFBC-4AA2-95C1-FF8D26698E75}" srcOrd="3" destOrd="0" parTransId="{1E42C4EC-973C-4357-8D7B-FC5BF05D65F5}" sibTransId="{033CA113-D793-4CCC-A2B4-9F4EC8A199D5}"/>
    <dgm:cxn modelId="{6598D64F-BFE2-49F3-BFFF-349EA05BAF27}" type="presOf" srcId="{6ABE443D-09BA-4050-8A95-BB0A17B1FF1A}" destId="{A62FEC71-AFB4-4E46-8AC2-24AE6AF22173}" srcOrd="0" destOrd="1" presId="urn:microsoft.com/office/officeart/2005/8/layout/vList2"/>
    <dgm:cxn modelId="{BB401555-1A13-4F85-8555-0DB3ED2097AB}" type="presOf" srcId="{5A53B6FA-5BF6-48EF-A3DF-5C92244B9A6B}" destId="{7438518E-9886-4D17-A5C9-241370390C10}" srcOrd="0" destOrd="0" presId="urn:microsoft.com/office/officeart/2005/8/layout/vList2"/>
    <dgm:cxn modelId="{EDC72A78-375A-4DC9-850B-E32831648ACC}" type="presOf" srcId="{C41AA7B9-06D2-4872-86DE-84D8B9122A01}" destId="{A62FEC71-AFB4-4E46-8AC2-24AE6AF22173}" srcOrd="0" destOrd="0" presId="urn:microsoft.com/office/officeart/2005/8/layout/vList2"/>
    <dgm:cxn modelId="{AAE2EB87-DB9C-420A-BED1-619A2CAA7B0A}" type="presOf" srcId="{D8AC125D-374C-46A0-8076-17F1CD13FDA6}" destId="{A62FEC71-AFB4-4E46-8AC2-24AE6AF22173}" srcOrd="0" destOrd="2" presId="urn:microsoft.com/office/officeart/2005/8/layout/vList2"/>
    <dgm:cxn modelId="{A38D4A97-1EE7-49F3-9081-BB238544DF67}" type="presOf" srcId="{D7915CE8-CB40-4CE1-93F3-F2869B30F0B6}" destId="{8A65AFA8-4FBF-4984-BDB8-50B68E77FB85}" srcOrd="0" destOrd="0" presId="urn:microsoft.com/office/officeart/2005/8/layout/vList2"/>
    <dgm:cxn modelId="{104E1F99-F977-4C21-A338-8F964B49CB1A}" srcId="{BDF5CB31-041A-480F-951E-021254493D8E}" destId="{C41AA7B9-06D2-4872-86DE-84D8B9122A01}" srcOrd="0" destOrd="0" parTransId="{B7F27A98-8D4C-41EF-A5D9-894119A8F503}" sibTransId="{B7A6B364-74C6-4160-AADE-3B06591B2D71}"/>
    <dgm:cxn modelId="{0D0CD49E-BBA1-4702-8B92-0D9887DAE58F}" type="presOf" srcId="{9A5714CF-FFBC-4AA2-95C1-FF8D26698E75}" destId="{A62FEC71-AFB4-4E46-8AC2-24AE6AF22173}" srcOrd="0" destOrd="3" presId="urn:microsoft.com/office/officeart/2005/8/layout/vList2"/>
    <dgm:cxn modelId="{F590C0DA-4EF6-4D6F-B9A6-BF6AE7DE2FC9}" srcId="{BDF5CB31-041A-480F-951E-021254493D8E}" destId="{D8AC125D-374C-46A0-8076-17F1CD13FDA6}" srcOrd="2" destOrd="0" parTransId="{D6A73FD7-B9E0-4A18-A5B2-8051607F31D4}" sibTransId="{D33DD85D-BF53-4955-9AB4-23046DD81FFB}"/>
    <dgm:cxn modelId="{53FC0DF4-C613-4F51-93E1-14583FF55D41}" type="presOf" srcId="{0DDABB95-D36D-44D8-A8AC-4C3A8231D6C6}" destId="{24D9EE09-5528-46E0-951D-047315FFD86B}" srcOrd="0" destOrd="0" presId="urn:microsoft.com/office/officeart/2005/8/layout/vList2"/>
    <dgm:cxn modelId="{947468F4-C898-43A8-8D25-DBEFBB36AAC6}" type="presOf" srcId="{BDF5CB31-041A-480F-951E-021254493D8E}" destId="{15D1C26F-586D-4557-8957-457ADF6CB7D1}" srcOrd="0" destOrd="0" presId="urn:microsoft.com/office/officeart/2005/8/layout/vList2"/>
    <dgm:cxn modelId="{0CBF9EF7-549F-420E-9C56-27677A1F20D6}" srcId="{5A53B6FA-5BF6-48EF-A3DF-5C92244B9A6B}" destId="{BDF5CB31-041A-480F-951E-021254493D8E}" srcOrd="1" destOrd="0" parTransId="{ADBEEEA7-AF55-444F-A35F-05422F726864}" sibTransId="{53D5450B-3DD9-4CE3-A2BF-E93ABA9F51F9}"/>
    <dgm:cxn modelId="{D7FD6FFA-F1ED-455C-B0EC-C3F1E0FFE9A0}" srcId="{5A53B6FA-5BF6-48EF-A3DF-5C92244B9A6B}" destId="{D7915CE8-CB40-4CE1-93F3-F2869B30F0B6}" srcOrd="2" destOrd="0" parTransId="{F4AABE4B-7D5E-4D9C-B5CD-21194E131712}" sibTransId="{C995C364-542D-48F0-80D0-83C2C2A8E605}"/>
    <dgm:cxn modelId="{C5914EEA-6A37-4083-B3BA-B8AD186A9F43}" type="presParOf" srcId="{7438518E-9886-4D17-A5C9-241370390C10}" destId="{24D9EE09-5528-46E0-951D-047315FFD86B}" srcOrd="0" destOrd="0" presId="urn:microsoft.com/office/officeart/2005/8/layout/vList2"/>
    <dgm:cxn modelId="{130E95F4-B5D8-460E-B0A5-C8840FDC6977}" type="presParOf" srcId="{7438518E-9886-4D17-A5C9-241370390C10}" destId="{9B7817D1-883C-417A-BAEC-4CA4C9F411E3}" srcOrd="1" destOrd="0" presId="urn:microsoft.com/office/officeart/2005/8/layout/vList2"/>
    <dgm:cxn modelId="{E967E481-C4C1-48E5-B9DD-D2EEBE3154A4}" type="presParOf" srcId="{7438518E-9886-4D17-A5C9-241370390C10}" destId="{15D1C26F-586D-4557-8957-457ADF6CB7D1}" srcOrd="2" destOrd="0" presId="urn:microsoft.com/office/officeart/2005/8/layout/vList2"/>
    <dgm:cxn modelId="{0DB269A8-CEF1-48A4-936C-2995A81F6A35}" type="presParOf" srcId="{7438518E-9886-4D17-A5C9-241370390C10}" destId="{A62FEC71-AFB4-4E46-8AC2-24AE6AF22173}" srcOrd="3" destOrd="0" presId="urn:microsoft.com/office/officeart/2005/8/layout/vList2"/>
    <dgm:cxn modelId="{5CE373E3-33BC-462F-8A79-50866A8693A1}" type="presParOf" srcId="{7438518E-9886-4D17-A5C9-241370390C10}" destId="{8A65AFA8-4FBF-4984-BDB8-50B68E77FB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53B6FA-5BF6-48EF-A3DF-5C92244B9A6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0DDABB95-D36D-44D8-A8AC-4C3A8231D6C6}">
      <dgm:prSet phldrT="[Text]" custT="1"/>
      <dgm:spPr>
        <a:blipFill>
          <a:blip xmlns:r="http://schemas.openxmlformats.org/officeDocument/2006/relationships" r:embed="rId1"/>
          <a:stretch>
            <a:fillRect l="-384" b="-633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611E97C3-45DE-4EC3-ADD4-B3432063B43B}" type="parTrans" cxnId="{C2BB1519-DFD7-494E-9C83-8031E7A45FE8}">
      <dgm:prSet/>
      <dgm:spPr/>
      <dgm:t>
        <a:bodyPr/>
        <a:lstStyle/>
        <a:p>
          <a:endParaRPr lang="en-IN"/>
        </a:p>
      </dgm:t>
    </dgm:pt>
    <dgm:pt modelId="{FC4BF5EF-4A13-4915-AD0D-8C3FD344E664}" type="sibTrans" cxnId="{C2BB1519-DFD7-494E-9C83-8031E7A45FE8}">
      <dgm:prSet/>
      <dgm:spPr/>
      <dgm:t>
        <a:bodyPr/>
        <a:lstStyle/>
        <a:p>
          <a:endParaRPr lang="en-IN"/>
        </a:p>
      </dgm:t>
    </dgm:pt>
    <dgm:pt modelId="{BDF5CB31-041A-480F-951E-021254493D8E}">
      <dgm:prSet phldrT="[Text]" custT="1"/>
      <dgm:spPr>
        <a:blipFill>
          <a:blip xmlns:r="http://schemas.openxmlformats.org/officeDocument/2006/relationships" r:embed="rId2"/>
          <a:stretch>
            <a:fillRect l="-256" t="-4278" b="-68449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ADBEEEA7-AF55-444F-A35F-05422F726864}" type="parTrans" cxnId="{0CBF9EF7-549F-420E-9C56-27677A1F20D6}">
      <dgm:prSet/>
      <dgm:spPr/>
      <dgm:t>
        <a:bodyPr/>
        <a:lstStyle/>
        <a:p>
          <a:endParaRPr lang="en-IN"/>
        </a:p>
      </dgm:t>
    </dgm:pt>
    <dgm:pt modelId="{53D5450B-3DD9-4CE3-A2BF-E93ABA9F51F9}" type="sibTrans" cxnId="{0CBF9EF7-549F-420E-9C56-27677A1F20D6}">
      <dgm:prSet/>
      <dgm:spPr/>
      <dgm:t>
        <a:bodyPr/>
        <a:lstStyle/>
        <a:p>
          <a:endParaRPr lang="en-IN"/>
        </a:p>
      </dgm:t>
    </dgm:pt>
    <dgm:pt modelId="{C41AA7B9-06D2-4872-86DE-84D8B9122A01}">
      <dgm:prSet phldrT="[Text]" custT="1"/>
      <dgm:spPr>
        <a:blipFill>
          <a:blip xmlns:r="http://schemas.openxmlformats.org/officeDocument/2006/relationships" r:embed="rId3"/>
          <a:stretch>
            <a:fillRect t="-5797" b="-7246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7F27A98-8D4C-41EF-A5D9-894119A8F503}" type="parTrans" cxnId="{104E1F99-F977-4C21-A338-8F964B49CB1A}">
      <dgm:prSet/>
      <dgm:spPr/>
      <dgm:t>
        <a:bodyPr/>
        <a:lstStyle/>
        <a:p>
          <a:endParaRPr lang="en-IN"/>
        </a:p>
      </dgm:t>
    </dgm:pt>
    <dgm:pt modelId="{B7A6B364-74C6-4160-AADE-3B06591B2D71}" type="sibTrans" cxnId="{104E1F99-F977-4C21-A338-8F964B49CB1A}">
      <dgm:prSet/>
      <dgm:spPr/>
      <dgm:t>
        <a:bodyPr/>
        <a:lstStyle/>
        <a:p>
          <a:endParaRPr lang="en-IN"/>
        </a:p>
      </dgm:t>
    </dgm:pt>
    <dgm:pt modelId="{6ABE443D-09BA-4050-8A95-BB0A17B1FF1A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247A0ABB-C086-442B-8C57-2D4BCBC16D76}" type="parTrans" cxnId="{16F77717-ECC9-4AED-A922-A4A3DD66D3C2}">
      <dgm:prSet/>
      <dgm:spPr/>
      <dgm:t>
        <a:bodyPr/>
        <a:lstStyle/>
        <a:p>
          <a:endParaRPr lang="en-IN"/>
        </a:p>
      </dgm:t>
    </dgm:pt>
    <dgm:pt modelId="{7D45EE91-84A5-4C88-AB51-6DD1EA2CF0DF}" type="sibTrans" cxnId="{16F77717-ECC9-4AED-A922-A4A3DD66D3C2}">
      <dgm:prSet/>
      <dgm:spPr/>
      <dgm:t>
        <a:bodyPr/>
        <a:lstStyle/>
        <a:p>
          <a:endParaRPr lang="en-IN"/>
        </a:p>
      </dgm:t>
    </dgm:pt>
    <dgm:pt modelId="{9A5714CF-FFBC-4AA2-95C1-FF8D26698E75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1E42C4EC-973C-4357-8D7B-FC5BF05D65F5}" type="parTrans" cxnId="{28911138-758C-4B54-9B6F-107F57663091}">
      <dgm:prSet/>
      <dgm:spPr/>
      <dgm:t>
        <a:bodyPr/>
        <a:lstStyle/>
        <a:p>
          <a:endParaRPr lang="en-IN"/>
        </a:p>
      </dgm:t>
    </dgm:pt>
    <dgm:pt modelId="{033CA113-D793-4CCC-A2B4-9F4EC8A199D5}" type="sibTrans" cxnId="{28911138-758C-4B54-9B6F-107F57663091}">
      <dgm:prSet/>
      <dgm:spPr/>
      <dgm:t>
        <a:bodyPr/>
        <a:lstStyle/>
        <a:p>
          <a:endParaRPr lang="en-IN"/>
        </a:p>
      </dgm:t>
    </dgm:pt>
    <dgm:pt modelId="{D8AC125D-374C-46A0-8076-17F1CD13FDA6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D6A73FD7-B9E0-4A18-A5B2-8051607F31D4}" type="parTrans" cxnId="{F590C0DA-4EF6-4D6F-B9A6-BF6AE7DE2FC9}">
      <dgm:prSet/>
      <dgm:spPr/>
      <dgm:t>
        <a:bodyPr/>
        <a:lstStyle/>
        <a:p>
          <a:endParaRPr lang="en-IN"/>
        </a:p>
      </dgm:t>
    </dgm:pt>
    <dgm:pt modelId="{D33DD85D-BF53-4955-9AB4-23046DD81FFB}" type="sibTrans" cxnId="{F590C0DA-4EF6-4D6F-B9A6-BF6AE7DE2FC9}">
      <dgm:prSet/>
      <dgm:spPr/>
      <dgm:t>
        <a:bodyPr/>
        <a:lstStyle/>
        <a:p>
          <a:endParaRPr lang="en-IN"/>
        </a:p>
      </dgm:t>
    </dgm:pt>
    <dgm:pt modelId="{D7915CE8-CB40-4CE1-93F3-F2869B30F0B6}">
      <dgm:prSet phldrT="[Text]" custT="1"/>
      <dgm:spPr>
        <a:blipFill>
          <a:blip xmlns:r="http://schemas.openxmlformats.org/officeDocument/2006/relationships" r:embed="rId4"/>
          <a:stretch>
            <a:fillRect l="-320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4AABE4B-7D5E-4D9C-B5CD-21194E131712}" type="parTrans" cxnId="{D7FD6FFA-F1ED-455C-B0EC-C3F1E0FFE9A0}">
      <dgm:prSet/>
      <dgm:spPr/>
      <dgm:t>
        <a:bodyPr/>
        <a:lstStyle/>
        <a:p>
          <a:endParaRPr lang="en-IN"/>
        </a:p>
      </dgm:t>
    </dgm:pt>
    <dgm:pt modelId="{C995C364-542D-48F0-80D0-83C2C2A8E605}" type="sibTrans" cxnId="{D7FD6FFA-F1ED-455C-B0EC-C3F1E0FFE9A0}">
      <dgm:prSet/>
      <dgm:spPr/>
      <dgm:t>
        <a:bodyPr/>
        <a:lstStyle/>
        <a:p>
          <a:endParaRPr lang="en-IN"/>
        </a:p>
      </dgm:t>
    </dgm:pt>
    <dgm:pt modelId="{7438518E-9886-4D17-A5C9-241370390C10}" type="pres">
      <dgm:prSet presAssocID="{5A53B6FA-5BF6-48EF-A3DF-5C92244B9A6B}" presName="linear" presStyleCnt="0">
        <dgm:presLayoutVars>
          <dgm:animLvl val="lvl"/>
          <dgm:resizeHandles val="exact"/>
        </dgm:presLayoutVars>
      </dgm:prSet>
      <dgm:spPr/>
    </dgm:pt>
    <dgm:pt modelId="{24D9EE09-5528-46E0-951D-047315FFD86B}" type="pres">
      <dgm:prSet presAssocID="{0DDABB95-D36D-44D8-A8AC-4C3A8231D6C6}" presName="parentText" presStyleLbl="node1" presStyleIdx="0" presStyleCnt="3" custScaleY="83893" custLinFactNeighborX="175" custLinFactNeighborY="-86134">
        <dgm:presLayoutVars>
          <dgm:chMax val="0"/>
          <dgm:bulletEnabled val="1"/>
        </dgm:presLayoutVars>
      </dgm:prSet>
      <dgm:spPr/>
    </dgm:pt>
    <dgm:pt modelId="{9B7817D1-883C-417A-BAEC-4CA4C9F411E3}" type="pres">
      <dgm:prSet presAssocID="{FC4BF5EF-4A13-4915-AD0D-8C3FD344E664}" presName="spacer" presStyleCnt="0"/>
      <dgm:spPr/>
    </dgm:pt>
    <dgm:pt modelId="{15D1C26F-586D-4557-8957-457ADF6CB7D1}" type="pres">
      <dgm:prSet presAssocID="{BDF5CB31-041A-480F-951E-021254493D8E}" presName="parentText" presStyleLbl="node1" presStyleIdx="1" presStyleCnt="3" custScaleY="93772" custLinFactNeighborY="-14560">
        <dgm:presLayoutVars>
          <dgm:chMax val="0"/>
          <dgm:bulletEnabled val="1"/>
        </dgm:presLayoutVars>
      </dgm:prSet>
      <dgm:spPr/>
    </dgm:pt>
    <dgm:pt modelId="{A62FEC71-AFB4-4E46-8AC2-24AE6AF22173}" type="pres">
      <dgm:prSet presAssocID="{BDF5CB31-041A-480F-951E-021254493D8E}" presName="childText" presStyleLbl="revTx" presStyleIdx="0" presStyleCnt="1" custLinFactNeighborY="-13475">
        <dgm:presLayoutVars>
          <dgm:bulletEnabled val="1"/>
        </dgm:presLayoutVars>
      </dgm:prSet>
      <dgm:spPr/>
    </dgm:pt>
    <dgm:pt modelId="{8A65AFA8-4FBF-4984-BDB8-50B68E77FB85}" type="pres">
      <dgm:prSet presAssocID="{D7915CE8-CB40-4CE1-93F3-F2869B30F0B6}" presName="parentText" presStyleLbl="node1" presStyleIdx="2" presStyleCnt="3" custScaleY="91512">
        <dgm:presLayoutVars>
          <dgm:chMax val="0"/>
          <dgm:bulletEnabled val="1"/>
        </dgm:presLayoutVars>
      </dgm:prSet>
      <dgm:spPr/>
    </dgm:pt>
  </dgm:ptLst>
  <dgm:cxnLst>
    <dgm:cxn modelId="{16F77717-ECC9-4AED-A922-A4A3DD66D3C2}" srcId="{BDF5CB31-041A-480F-951E-021254493D8E}" destId="{6ABE443D-09BA-4050-8A95-BB0A17B1FF1A}" srcOrd="1" destOrd="0" parTransId="{247A0ABB-C086-442B-8C57-2D4BCBC16D76}" sibTransId="{7D45EE91-84A5-4C88-AB51-6DD1EA2CF0DF}"/>
    <dgm:cxn modelId="{C2BB1519-DFD7-494E-9C83-8031E7A45FE8}" srcId="{5A53B6FA-5BF6-48EF-A3DF-5C92244B9A6B}" destId="{0DDABB95-D36D-44D8-A8AC-4C3A8231D6C6}" srcOrd="0" destOrd="0" parTransId="{611E97C3-45DE-4EC3-ADD4-B3432063B43B}" sibTransId="{FC4BF5EF-4A13-4915-AD0D-8C3FD344E664}"/>
    <dgm:cxn modelId="{28911138-758C-4B54-9B6F-107F57663091}" srcId="{BDF5CB31-041A-480F-951E-021254493D8E}" destId="{9A5714CF-FFBC-4AA2-95C1-FF8D26698E75}" srcOrd="3" destOrd="0" parTransId="{1E42C4EC-973C-4357-8D7B-FC5BF05D65F5}" sibTransId="{033CA113-D793-4CCC-A2B4-9F4EC8A199D5}"/>
    <dgm:cxn modelId="{6598D64F-BFE2-49F3-BFFF-349EA05BAF27}" type="presOf" srcId="{6ABE443D-09BA-4050-8A95-BB0A17B1FF1A}" destId="{A62FEC71-AFB4-4E46-8AC2-24AE6AF22173}" srcOrd="0" destOrd="1" presId="urn:microsoft.com/office/officeart/2005/8/layout/vList2"/>
    <dgm:cxn modelId="{BB401555-1A13-4F85-8555-0DB3ED2097AB}" type="presOf" srcId="{5A53B6FA-5BF6-48EF-A3DF-5C92244B9A6B}" destId="{7438518E-9886-4D17-A5C9-241370390C10}" srcOrd="0" destOrd="0" presId="urn:microsoft.com/office/officeart/2005/8/layout/vList2"/>
    <dgm:cxn modelId="{EDC72A78-375A-4DC9-850B-E32831648ACC}" type="presOf" srcId="{C41AA7B9-06D2-4872-86DE-84D8B9122A01}" destId="{A62FEC71-AFB4-4E46-8AC2-24AE6AF22173}" srcOrd="0" destOrd="0" presId="urn:microsoft.com/office/officeart/2005/8/layout/vList2"/>
    <dgm:cxn modelId="{AAE2EB87-DB9C-420A-BED1-619A2CAA7B0A}" type="presOf" srcId="{D8AC125D-374C-46A0-8076-17F1CD13FDA6}" destId="{A62FEC71-AFB4-4E46-8AC2-24AE6AF22173}" srcOrd="0" destOrd="2" presId="urn:microsoft.com/office/officeart/2005/8/layout/vList2"/>
    <dgm:cxn modelId="{A38D4A97-1EE7-49F3-9081-BB238544DF67}" type="presOf" srcId="{D7915CE8-CB40-4CE1-93F3-F2869B30F0B6}" destId="{8A65AFA8-4FBF-4984-BDB8-50B68E77FB85}" srcOrd="0" destOrd="0" presId="urn:microsoft.com/office/officeart/2005/8/layout/vList2"/>
    <dgm:cxn modelId="{104E1F99-F977-4C21-A338-8F964B49CB1A}" srcId="{BDF5CB31-041A-480F-951E-021254493D8E}" destId="{C41AA7B9-06D2-4872-86DE-84D8B9122A01}" srcOrd="0" destOrd="0" parTransId="{B7F27A98-8D4C-41EF-A5D9-894119A8F503}" sibTransId="{B7A6B364-74C6-4160-AADE-3B06591B2D71}"/>
    <dgm:cxn modelId="{0D0CD49E-BBA1-4702-8B92-0D9887DAE58F}" type="presOf" srcId="{9A5714CF-FFBC-4AA2-95C1-FF8D26698E75}" destId="{A62FEC71-AFB4-4E46-8AC2-24AE6AF22173}" srcOrd="0" destOrd="3" presId="urn:microsoft.com/office/officeart/2005/8/layout/vList2"/>
    <dgm:cxn modelId="{F590C0DA-4EF6-4D6F-B9A6-BF6AE7DE2FC9}" srcId="{BDF5CB31-041A-480F-951E-021254493D8E}" destId="{D8AC125D-374C-46A0-8076-17F1CD13FDA6}" srcOrd="2" destOrd="0" parTransId="{D6A73FD7-B9E0-4A18-A5B2-8051607F31D4}" sibTransId="{D33DD85D-BF53-4955-9AB4-23046DD81FFB}"/>
    <dgm:cxn modelId="{53FC0DF4-C613-4F51-93E1-14583FF55D41}" type="presOf" srcId="{0DDABB95-D36D-44D8-A8AC-4C3A8231D6C6}" destId="{24D9EE09-5528-46E0-951D-047315FFD86B}" srcOrd="0" destOrd="0" presId="urn:microsoft.com/office/officeart/2005/8/layout/vList2"/>
    <dgm:cxn modelId="{947468F4-C898-43A8-8D25-DBEFBB36AAC6}" type="presOf" srcId="{BDF5CB31-041A-480F-951E-021254493D8E}" destId="{15D1C26F-586D-4557-8957-457ADF6CB7D1}" srcOrd="0" destOrd="0" presId="urn:microsoft.com/office/officeart/2005/8/layout/vList2"/>
    <dgm:cxn modelId="{0CBF9EF7-549F-420E-9C56-27677A1F20D6}" srcId="{5A53B6FA-5BF6-48EF-A3DF-5C92244B9A6B}" destId="{BDF5CB31-041A-480F-951E-021254493D8E}" srcOrd="1" destOrd="0" parTransId="{ADBEEEA7-AF55-444F-A35F-05422F726864}" sibTransId="{53D5450B-3DD9-4CE3-A2BF-E93ABA9F51F9}"/>
    <dgm:cxn modelId="{D7FD6FFA-F1ED-455C-B0EC-C3F1E0FFE9A0}" srcId="{5A53B6FA-5BF6-48EF-A3DF-5C92244B9A6B}" destId="{D7915CE8-CB40-4CE1-93F3-F2869B30F0B6}" srcOrd="2" destOrd="0" parTransId="{F4AABE4B-7D5E-4D9C-B5CD-21194E131712}" sibTransId="{C995C364-542D-48F0-80D0-83C2C2A8E605}"/>
    <dgm:cxn modelId="{C5914EEA-6A37-4083-B3BA-B8AD186A9F43}" type="presParOf" srcId="{7438518E-9886-4D17-A5C9-241370390C10}" destId="{24D9EE09-5528-46E0-951D-047315FFD86B}" srcOrd="0" destOrd="0" presId="urn:microsoft.com/office/officeart/2005/8/layout/vList2"/>
    <dgm:cxn modelId="{130E95F4-B5D8-460E-B0A5-C8840FDC6977}" type="presParOf" srcId="{7438518E-9886-4D17-A5C9-241370390C10}" destId="{9B7817D1-883C-417A-BAEC-4CA4C9F411E3}" srcOrd="1" destOrd="0" presId="urn:microsoft.com/office/officeart/2005/8/layout/vList2"/>
    <dgm:cxn modelId="{E967E481-C4C1-48E5-B9DD-D2EEBE3154A4}" type="presParOf" srcId="{7438518E-9886-4D17-A5C9-241370390C10}" destId="{15D1C26F-586D-4557-8957-457ADF6CB7D1}" srcOrd="2" destOrd="0" presId="urn:microsoft.com/office/officeart/2005/8/layout/vList2"/>
    <dgm:cxn modelId="{0DB269A8-CEF1-48A4-936C-2995A81F6A35}" type="presParOf" srcId="{7438518E-9886-4D17-A5C9-241370390C10}" destId="{A62FEC71-AFB4-4E46-8AC2-24AE6AF22173}" srcOrd="3" destOrd="0" presId="urn:microsoft.com/office/officeart/2005/8/layout/vList2"/>
    <dgm:cxn modelId="{5CE373E3-33BC-462F-8A79-50866A8693A1}" type="presParOf" srcId="{7438518E-9886-4D17-A5C9-241370390C10}" destId="{8A65AFA8-4FBF-4984-BDB8-50B68E77FB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9EE09-5528-46E0-951D-047315FFD86B}">
      <dsp:nvSpPr>
        <dsp:cNvPr id="0" name=""/>
        <dsp:cNvSpPr/>
      </dsp:nvSpPr>
      <dsp:spPr>
        <a:xfrm>
          <a:off x="0" y="69675"/>
          <a:ext cx="9495065" cy="1005105"/>
        </a:xfrm>
        <a:prstGeom prst="roundRect">
          <a:avLst/>
        </a:prstGeom>
        <a:solidFill>
          <a:srgbClr val="C5E0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lang="en-US" sz="2400" b="1" kern="1200" dirty="0">
              <a:solidFill>
                <a:srgbClr val="1D56E3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Green’s function: 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the impulse response (IR drop profile) of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a unit power source.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49065" y="118740"/>
        <a:ext cx="9396935" cy="906975"/>
      </dsp:txXfrm>
    </dsp:sp>
    <dsp:sp modelId="{15D1C26F-586D-4557-8957-457ADF6CB7D1}">
      <dsp:nvSpPr>
        <dsp:cNvPr id="0" name=""/>
        <dsp:cNvSpPr/>
      </dsp:nvSpPr>
      <dsp:spPr>
        <a:xfrm>
          <a:off x="0" y="1263550"/>
          <a:ext cx="9495065" cy="1123463"/>
        </a:xfrm>
        <a:prstGeom prst="roundRect">
          <a:avLst/>
        </a:prstGeom>
        <a:solidFill>
          <a:srgbClr val="FFE69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Solves equations of the form </a:t>
          </a:r>
          <a14:m xmlns:a14="http://schemas.microsoft.com/office/drawing/2010/main">
            <m:oMath xmlns:m="http://schemas.openxmlformats.org/officeDocument/2006/math"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𝐿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(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𝑓</m:t>
              </m:r>
              <m:d>
                <m:dPr>
                  <m:ctrlP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𝑥</m:t>
                  </m:r>
                </m:e>
              </m:d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)=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𝑞</m:t>
              </m:r>
              <m:d>
                <m:dPr>
                  <m:ctrlP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𝑥</m:t>
                  </m:r>
                </m:e>
              </m:d>
            </m:oMath>
          </a14:m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 and is given by </a:t>
          </a:r>
          <a14:m xmlns:a14="http://schemas.microsoft.com/office/drawing/2010/main">
            <m:oMath xmlns:m="http://schemas.openxmlformats.org/officeDocument/2006/math"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𝐿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(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𝑔</m:t>
              </m:r>
              <m:d>
                <m:dPr>
                  <m:ctrlP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𝑥</m:t>
                  </m:r>
                </m:e>
              </m:d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)=</m:t>
              </m:r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𝛿</m:t>
              </m:r>
              <m:d>
                <m:dPr>
                  <m:ctrlP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𝑥</m:t>
                  </m:r>
                </m:e>
              </m:d>
            </m:oMath>
          </a14:m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itchFamily="34" charset="0"/>
            </a:rPr>
            <a:t>.</a:t>
          </a:r>
          <a:endParaRPr lang="en-IN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43" y="1318393"/>
        <a:ext cx="9385379" cy="1013777"/>
      </dsp:txXfrm>
    </dsp:sp>
    <dsp:sp modelId="{A62FEC71-AFB4-4E46-8AC2-24AE6AF22173}">
      <dsp:nvSpPr>
        <dsp:cNvPr id="0" name=""/>
        <dsp:cNvSpPr/>
      </dsp:nvSpPr>
      <dsp:spPr>
        <a:xfrm>
          <a:off x="0" y="2475432"/>
          <a:ext cx="9495065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46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ts val="600"/>
            </a:spcBef>
            <a:spcAft>
              <a:spcPts val="12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IN" sz="2400" i="1" kern="1200" smtClean="0"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𝐿</m:t>
              </m:r>
              <m:d>
                <m:dPr>
                  <m:ctrlPr>
                    <a:rPr lang="en-IN" sz="2400" i="1" kern="1200"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𝑔</m:t>
                  </m:r>
                  <m:d>
                    <m:dPr>
                      <m:ctrlPr>
                        <a:rPr lang="en-IN" sz="2400" i="1" kern="1200"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 kern="1200"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  <m: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⋆</m:t>
                  </m:r>
                  <m: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𝑞</m:t>
                  </m:r>
                  <m:d>
                    <m:dPr>
                      <m:ctrlPr>
                        <a:rPr lang="en-IN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</m:e>
                  </m:d>
                </m:e>
              </m:d>
              <m:r>
                <a:rPr lang="en-IN" sz="2400" i="1" kern="1200"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=</m:t>
              </m:r>
              <m:r>
                <a:rPr lang="en-IN" sz="2400" i="1" kern="1200">
                  <a:latin typeface="Cambria Math" panose="02040503050406030204" pitchFamily="18" charset="0"/>
                  <a:ea typeface="ＭＳ Ｐゴシック" pitchFamily="-65" charset="-128"/>
                  <a:cs typeface="Arial" pitchFamily="34" charset="0"/>
                </a:rPr>
                <m:t>𝐿</m:t>
              </m:r>
              <m:d>
                <m:dPr>
                  <m:ctrlPr>
                    <a:rPr lang="en-IN" sz="2400" i="1" kern="1200"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latin typeface="Cambria Math" panose="02040503050406030204" pitchFamily="18" charset="0"/>
                      <a:ea typeface="ＭＳ Ｐゴシック" pitchFamily="-65" charset="-128"/>
                      <a:cs typeface="Arial" pitchFamily="34" charset="0"/>
                    </a:rPr>
                    <m:t>𝑔</m:t>
                  </m:r>
                  <m:d>
                    <m:dPr>
                      <m:ctrlPr>
                        <a:rPr lang="en-IN" sz="2400" i="1" kern="1200"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</m:ctrlPr>
                    </m:dPr>
                    <m:e>
                      <m:r>
                        <a:rPr lang="en-IN" sz="2400" i="1" kern="1200">
                          <a:latin typeface="Cambria Math" panose="02040503050406030204" pitchFamily="18" charset="0"/>
                          <a:ea typeface="ＭＳ Ｐゴシック" pitchFamily="-65" charset="-128"/>
                          <a:cs typeface="Arial" pitchFamily="34" charset="0"/>
                        </a:rPr>
                        <m:t>𝑥</m:t>
                      </m:r>
                    </m:e>
                  </m:d>
                </m:e>
              </m:d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⋆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𝑞</m:t>
              </m:r>
              <m:d>
                <m:dPr>
                  <m:ctrlP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𝑥</m:t>
                  </m:r>
                </m:e>
              </m:d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= 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𝛿</m:t>
              </m:r>
              <m:d>
                <m:dPr>
                  <m:ctrlP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𝑥</m:t>
                  </m:r>
                </m:e>
              </m:d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⋆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𝑞</m:t>
              </m:r>
              <m:d>
                <m:dPr>
                  <m:ctrlP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</m:ctrlPr>
                </m:dPr>
                <m:e>
                  <m:r>
                    <a:rPr lang="en-IN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  <a:cs typeface="Arial" pitchFamily="34" charset="0"/>
                    </a:rPr>
                    <m:t>𝑥</m:t>
                  </m:r>
                </m:e>
              </m:d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=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𝑞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(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𝑥</m:t>
              </m:r>
              <m:r>
                <a:rPr lang="en-IN" sz="2400" i="1" kern="120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m:t>)</m:t>
              </m:r>
            </m:oMath>
          </a14:m>
          <a:endParaRPr lang="en-IN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ts val="600"/>
            </a:spcBef>
            <a:spcAft>
              <a:spcPts val="12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I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𝐿</m:t>
              </m:r>
            </m:oMath>
          </a14:m>
          <a:r>
            <a:rPr lang="en-IN" sz="2400" kern="12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rPr>
            <a:t>: </a:t>
          </a:r>
          <a:r>
            <a:rPr lang="en-IN" sz="2400" kern="1200" dirty="0">
              <a:solidFill>
                <a:schemeClr val="tx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rPr>
            <a:t>Linear partial differential operator,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24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δ</m:t>
              </m:r>
              <m:d>
                <m:dPr>
                  <m:ctrlPr>
                    <a:rPr lang="en-IN" sz="2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</m:ctrlPr>
                </m:dPr>
                <m:e>
                  <m:r>
                    <a:rPr lang="en-IN" sz="2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𝑥</m:t>
                  </m:r>
                </m:e>
              </m:d>
              <m:r>
                <a:rPr lang="en-IN" sz="24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:</m:t>
              </m:r>
            </m:oMath>
          </a14:m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65" charset="-128"/>
              <a:cs typeface="Arial" panose="020B0604020202020204" pitchFamily="34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2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m:t>Dirac</m:t>
              </m:r>
              <m:r>
                <m:rPr>
                  <m:nor/>
                </m:rPr>
                <a:rPr lang="en-US" sz="2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m:t> </m:t>
              </m:r>
              <m:r>
                <m:rPr>
                  <m:nor/>
                </m:rPr>
                <a:rPr lang="en-US" sz="2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m:t>delta</m:t>
              </m:r>
              <m:r>
                <m:rPr>
                  <m:nor/>
                </m:rPr>
                <a:rPr lang="en-US" sz="2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m:t> </m:t>
              </m:r>
              <m:r>
                <m:rPr>
                  <m:nor/>
                </m:rPr>
                <a:rPr lang="en-US" sz="2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m:t>function</m:t>
              </m:r>
            </m:oMath>
          </a14:m>
          <a:r>
            <a:rPr lang="en-US" sz="2400" kern="1200" dirty="0">
              <a:latin typeface="Arial" panose="020B0604020202020204" pitchFamily="34" charset="0"/>
              <a:ea typeface="ＭＳ Ｐゴシック" pitchFamily="-65" charset="-128"/>
              <a:cs typeface="Arial" panose="020B0604020202020204" pitchFamily="34" charset="0"/>
            </a:rPr>
            <a:t>.</a:t>
          </a:r>
        </a:p>
      </dsp:txBody>
      <dsp:txXfrm>
        <a:off x="0" y="2475432"/>
        <a:ext cx="9495065" cy="1059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9EE09-5528-46E0-951D-047315FFD86B}">
      <dsp:nvSpPr>
        <dsp:cNvPr id="0" name=""/>
        <dsp:cNvSpPr/>
      </dsp:nvSpPr>
      <dsp:spPr>
        <a:xfrm>
          <a:off x="0" y="14156"/>
          <a:ext cx="9495065" cy="941805"/>
        </a:xfrm>
        <a:prstGeom prst="roundRect">
          <a:avLst/>
        </a:prstGeom>
        <a:solidFill>
          <a:srgbClr val="C5E0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en-IN" sz="2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Divide the circuit into tiles of size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</m:ctrlPr>
                </m:sSubPr>
                <m:e>
                  <m: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𝑤</m:t>
                  </m:r>
                </m:e>
                <m:sub>
                  <m: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𝑡</m:t>
                  </m:r>
                </m:sub>
              </m:sSub>
              <m:r>
                <a:rPr kumimoji="0" lang="en-IN" sz="2400" b="0" i="1" u="none" strike="noStrike" kern="1200" cap="none" spc="0" normalizeH="0" baseline="0" noProof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× </m:t>
              </m:r>
              <m:sSub>
                <m:sSubPr>
                  <m:ctrlP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</m:ctrlPr>
                </m:sSubPr>
                <m:e>
                  <m: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h</m:t>
                  </m:r>
                </m:e>
                <m:sub>
                  <m:r>
                    <a:rPr kumimoji="0" lang="en-IN" sz="2400" b="0" i="1" u="none" strike="noStrike" kern="1200" cap="none" spc="0" normalizeH="0" baseline="0" noProof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𝑡</m:t>
                  </m:r>
                </m:sub>
              </m:sSub>
            </m:oMath>
          </a14:m>
          <a:r>
            <a:rPr kumimoji="0" lang="en-IN" sz="2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each tile represents a feature (power/IR drop) value.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45975" y="60131"/>
        <a:ext cx="9403115" cy="849855"/>
      </dsp:txXfrm>
    </dsp:sp>
    <dsp:sp modelId="{15D1C26F-586D-4557-8957-457ADF6CB7D1}">
      <dsp:nvSpPr>
        <dsp:cNvPr id="0" name=""/>
        <dsp:cNvSpPr/>
      </dsp:nvSpPr>
      <dsp:spPr>
        <a:xfrm>
          <a:off x="0" y="1054163"/>
          <a:ext cx="9495065" cy="1123463"/>
        </a:xfrm>
        <a:prstGeom prst="roundRect">
          <a:avLst/>
        </a:prstGeom>
        <a:solidFill>
          <a:srgbClr val="FFE69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en-IN" sz="2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Power value of a tile in power map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</m:ctrlPr>
                </m:sSubPr>
                <m:e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𝑀</m:t>
                  </m:r>
                </m:e>
                <m:sub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𝑝</m:t>
                  </m:r>
                </m:sub>
              </m:sSub>
            </m:oMath>
          </a14:m>
          <a:r>
            <a:rPr kumimoji="0" lang="en-IN" sz="2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14:m xmlns:a14="http://schemas.microsoft.com/office/drawing/2010/main">
            <m:oMath xmlns:m="http://schemas.openxmlformats.org/officeDocument/2006/math">
              <m:r>
                <a:rPr kumimoji="0" lang="en-IN" sz="2400" b="0" i="0" u="none" strike="noStrike" kern="1200" cap="none" spc="0" normalizeH="0" baseline="0" noProof="0" smtClean="0">
                  <a:ln/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 </m:t>
              </m:r>
              <m:sSub>
                <m:sSubPr>
                  <m:ctrlP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m:ctrlPr>
                </m:sSubPr>
                <m:e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𝑀</m:t>
                  </m:r>
                </m:e>
                <m:sub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𝑝</m:t>
                  </m:r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,</m:t>
                  </m:r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𝑡𝑖𝑙𝑒</m:t>
                  </m:r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 </m:t>
                  </m:r>
                </m:sub>
              </m:sSub>
            </m:oMath>
          </a14:m>
          <a:r>
            <a:rPr kumimoji="0" lang="en-IN" sz="2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= </a:t>
          </a:r>
          <a14:m xmlns:a14="http://schemas.microsoft.com/office/drawing/2010/main">
            <m:oMath xmlns:m="http://schemas.openxmlformats.org/officeDocument/2006/math">
              <m:nary>
                <m:naryPr>
                  <m:chr m:val="∑"/>
                  <m:supHide m:val="on"/>
                  <m:ctrlP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7"/>
                    </m:rP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  <m:t>𝑖</m:t>
                  </m:r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r>
                    <a:rPr kumimoji="0" lang="en-IN" sz="2400" b="0" i="1" u="none" strike="noStrike" kern="1200" cap="none" spc="0" normalizeH="0" baseline="0" noProof="0" smtClean="0">
                      <a:ln/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  <m:t>𝐼</m:t>
                  </m:r>
                </m:sub>
                <m:sup/>
                <m:e>
                  <m:d>
                    <m:dPr>
                      <m:ctrlPr>
                        <a:rPr kumimoji="0" lang="en-IN" sz="2400" b="0" i="1" u="none" strike="noStrike" kern="1200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IN" sz="2400" b="0" i="1" u="none" strike="noStrike" kern="1200" cap="none" spc="0" normalizeH="0" baseline="0" noProof="0" smtClean="0">
                          <a:ln/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smtClean="0">
                              <a:ln/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</m:e>
              </m:nary>
            </m:oMath>
          </a14:m>
          <a:endParaRPr lang="en-IN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43" y="1109006"/>
        <a:ext cx="9385379" cy="1013777"/>
      </dsp:txXfrm>
    </dsp:sp>
    <dsp:sp modelId="{A62FEC71-AFB4-4E46-8AC2-24AE6AF22173}">
      <dsp:nvSpPr>
        <dsp:cNvPr id="0" name=""/>
        <dsp:cNvSpPr/>
      </dsp:nvSpPr>
      <dsp:spPr>
        <a:xfrm>
          <a:off x="0" y="2261066"/>
          <a:ext cx="9495065" cy="168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468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kumimoji="0" lang="en-IN" sz="2200" b="0" i="1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</a:rPr>
                <m:t>𝐼</m:t>
              </m:r>
              <m:r>
                <a:rPr kumimoji="0" lang="en-IN" sz="2200" b="0" i="0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</a:rPr>
                <m:t>:</m:t>
              </m:r>
            </m:oMath>
          </a14:m>
          <a:r>
            <a:rPr kumimoji="0" lang="en-IN" sz="22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set of standard cell instances that fall within the tile,</a:t>
          </a:r>
          <a:endParaRPr lang="en-IN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</m:ctrlPr>
                </m:sSubPr>
                <m:e>
                  <m: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  <m:t>𝑂</m:t>
                  </m:r>
                </m:e>
                <m:sub>
                  <m: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𝑎</m:t>
                  </m:r>
                  <m: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kumimoji="0" lang="en-IN" sz="2200" b="0" i="0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</a:rPr>
                <m:t>:</m:t>
              </m:r>
            </m:oMath>
          </a14:m>
          <a:r>
            <a:rPr kumimoji="0" lang="en-IN" sz="22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Overlap ratio, computed as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</m:ctrlPr>
                </m:fPr>
                <m:num>
                  <m:sSub>
                    <m:sSubPr>
                      <m:ctrlP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𝐴𝑟𝑒𝑎</m:t>
                      </m:r>
                    </m:e>
                    <m:sub>
                      <m: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𝑜𝑣𝑒𝑟𝑙𝑎𝑝</m:t>
                      </m:r>
                    </m:sub>
                  </m:sSub>
                </m:num>
                <m:den>
                  <m:sSub>
                    <m:sSubPr>
                      <m:ctrlP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m:ctrlPr>
                    </m:sSubPr>
                    <m:e>
                      <m: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𝐴𝑟𝑒𝑎</m:t>
                      </m:r>
                    </m:e>
                    <m:sub>
                      <m:r>
                        <a:rPr kumimoji="0" lang="en-IN" sz="2200" b="0" i="1" u="none" strike="noStrike" kern="1200" cap="none" spc="0" normalizeH="0" baseline="0" noProof="0" smtClean="0">
                          <a:ln/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𝑡𝑖𝑙𝑒</m:t>
                      </m:r>
                    </m:sub>
                  </m:sSub>
                </m:den>
              </m:f>
            </m:oMath>
          </a14:m>
          <a:r>
            <a:rPr kumimoji="0" lang="en-IN" sz="22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</a:t>
          </a:r>
          <a:endParaRPr lang="en-IN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𝑃</m:t>
                  </m:r>
                </m:e>
                <m:sub>
                  <m:r>
                    <a:rPr kumimoji="0" lang="en-IN" sz="2200" b="0" i="1" u="none" strike="noStrike" kern="1200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kumimoji="0" lang="en-IN" sz="22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is the power value of instance </a:t>
          </a:r>
          <a14:m xmlns:a14="http://schemas.microsoft.com/office/drawing/2010/main">
            <m:oMath xmlns:m="http://schemas.openxmlformats.org/officeDocument/2006/math">
              <m:r>
                <a:rPr kumimoji="0" lang="en-IN" sz="2200" b="0" i="1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𝑖</m:t>
              </m:r>
              <m:r>
                <a:rPr kumimoji="0" lang="en-IN" sz="2200" b="0" i="0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. </m:t>
              </m:r>
            </m:oMath>
          </a14:m>
          <a:endParaRPr lang="en-IN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Note: Replace </a:t>
          </a:r>
          <a:r>
            <a:rPr lang="en-IN" sz="2200" i="1" kern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p</a:t>
          </a:r>
          <a:r>
            <a:rPr lang="en-IN" sz="2200" kern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 with </a:t>
          </a:r>
          <a:r>
            <a:rPr lang="en-IN" sz="2200" i="1" kern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IR </a:t>
          </a:r>
          <a:r>
            <a:rPr lang="en-IN" sz="2200" kern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for IR drop map.</a:t>
          </a:r>
          <a:endParaRPr lang="en-IN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61066"/>
        <a:ext cx="9495065" cy="1681875"/>
      </dsp:txXfrm>
    </dsp:sp>
    <dsp:sp modelId="{8A65AFA8-4FBF-4984-BDB8-50B68E77FB85}">
      <dsp:nvSpPr>
        <dsp:cNvPr id="0" name=""/>
        <dsp:cNvSpPr/>
      </dsp:nvSpPr>
      <dsp:spPr>
        <a:xfrm>
          <a:off x="0" y="4104382"/>
          <a:ext cx="9495065" cy="1096386"/>
        </a:xfrm>
        <a:prstGeom prst="roundRect">
          <a:avLst/>
        </a:prstGeom>
        <a:solidFill>
          <a:srgbClr val="9DC3E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Layout Mask “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kumimoji="0" lang="en-IN" sz="2400" b="1" i="1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</m:ctrlPr>
                </m:sSubPr>
                <m:e>
                  <m:r>
                    <a:rPr kumimoji="0" lang="en-IN" sz="2400" b="1" i="1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𝑴</m:t>
                  </m:r>
                </m:e>
                <m:sub>
                  <m:r>
                    <a:rPr kumimoji="0" lang="en-IN" sz="2400" b="1" i="1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m:t>𝒅</m:t>
                  </m:r>
                </m:sub>
              </m:sSub>
            </m:oMath>
          </a14:m>
          <a:r>
            <a: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”:</a:t>
          </a:r>
          <a14:m xmlns:a14="http://schemas.microsoft.com/office/drawing/2010/main">
            <m:oMath xmlns:m="http://schemas.openxmlformats.org/officeDocument/2006/math">
              <m:r>
                <a:rPr lang="en-IN" sz="2400" b="1" i="0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 </m:t>
              </m:r>
              <m:sSub>
                <m:sSubPr>
                  <m:ctrlPr>
                    <a:rPr lang="en-IN" sz="24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m:ctrlPr>
                </m:sSubPr>
                <m:e>
                  <m:r>
                    <a:rPr lang="en-IN" sz="2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𝑀</m:t>
                  </m:r>
                </m:e>
                <m:sub>
                  <m:r>
                    <a:rPr lang="en-IN" sz="2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𝑑</m:t>
                  </m:r>
                  <m:r>
                    <a:rPr lang="en-IN" sz="2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,</m:t>
                  </m:r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𝑡𝑖𝑙𝑒</m:t>
                  </m:r>
                  <m: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 </m:t>
                  </m:r>
                </m:sub>
              </m:sSub>
              <m:r>
                <a:rPr lang="en-IN" sz="2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= </m:t>
              </m:r>
              <m:d>
                <m:dPr>
                  <m:begChr m:val="{"/>
                  <m:endChr m:val=""/>
                  <m:ctrlPr>
                    <a:rPr lang="en-IN" sz="2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</m:ctrlPr>
                </m:dPr>
                <m:e>
                  <m:eqArr>
                    <m:eqArrPr>
                      <m:ctrlPr>
                        <a:rPr lang="en-IN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m:ctrlPr>
                    </m:eqArrPr>
                    <m:e>
                      <m:r>
                        <a:rPr lang="en-IN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0 </m:t>
                      </m:r>
                    </m:e>
                    <m:e>
                      <m:r>
                        <a:rPr lang="en-IN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</m:e>
                  </m:eqArr>
                </m:e>
              </m:d>
            </m:oMath>
          </a14:m>
          <a:endParaRPr lang="en-IN" sz="24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521" y="4157903"/>
        <a:ext cx="9388023" cy="989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9BEA-9C19-4F6E-C73A-892E3B69A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F62B5-D618-F865-F361-71818D385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7889-F867-1C1A-5C69-59C31580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5128-3BEC-1E61-1B19-797CD45D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6476-7D1D-CE51-489C-23C32550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25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61D3-98CF-065A-B4A3-92CF3E39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A4E1E-F7BC-4AAA-7A56-850B36F73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DECCD-563E-2441-B97E-2B5B571D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13C0-93E9-5AC2-24E9-097A7DFD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EFCE2-814B-F997-D27E-1A5456E3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83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A36D0-E142-5457-FAEC-92BE6A0F9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F11C3-0A8F-1279-8454-80F10E761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7CA35-BEE3-A430-9957-E20EDEAD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B7BA8-30F0-4223-FBBA-1B94E7A2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7BAD7-C696-A2C3-B072-743C63E9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5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1EEA-803E-2D80-60CA-85EAF096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71A8-0639-C51A-A5D3-08D92F3F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131E8-63A6-94B3-9CED-68E9A2D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7D570-B20F-B344-3BFB-2D3E3BFB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C392D-B8C8-032C-75FD-F897DFFF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88410B-7B0B-49A2-2497-2F3B7025D81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456304" y="0"/>
            <a:ext cx="540000" cy="678963"/>
          </a:xfrm>
          <a:prstGeom prst="rect">
            <a:avLst/>
          </a:prstGeom>
          <a:solidFill>
            <a:srgbClr val="5B9BD5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4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A07D-1CB7-7886-5B0C-4CE8BCAE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9F0-3306-3B2B-8E47-075C2CE3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FEE8F-5086-CB21-DD78-99286BE4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4FA92-E7E5-19D5-A8B7-E33B38EF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70CFA-7F94-1EF7-44FF-20F81B16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59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1B42-B47D-41E2-81E0-C7898F32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02EF-ACDE-4270-B7AF-CD4CBAFD5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E846A-A21E-0512-9248-7CD33B7AF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FA997-0BA5-4DFD-38A0-1982044E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DCA3-5DDC-4FCC-B975-3E486026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13A65-7807-C0AC-0D2E-CE8392C9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18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1B46-7CFC-6468-DBC7-BD721182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7F76-ED1E-B223-4E66-FC409B0A6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C20E1-0E9F-A5C3-31ED-8F6196617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F6320-65C0-9CD7-D9B0-D35190E0E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F9FED-EFA9-0D9F-950F-E9D6DF3CA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CD9065-C69B-9C9D-C1C1-E67B8A33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0FF33-CA4C-90B7-15D6-8237B0AD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F13C4-A710-21F8-8BDB-DB12E5A2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089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1430-BB45-1C53-AFB1-146B5955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6A8D2-899C-35D0-86FC-E7FA6BE7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5882B-1349-81EE-3CD4-114E71832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9C807-2238-F670-8F40-1605708D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09DE9-87F8-3729-CDB1-0EE4D9A3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8F715-0A7A-DEFF-8527-582F1999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7DCDF-CA8B-FF43-CF76-BD33F690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2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31C5-503B-3D76-22C0-38DF941C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2045-CF4B-79FF-0900-14FAF87C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BFA61-0807-9CFB-6A7A-5809105CD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32FA3-5AA8-B5EF-BABA-199C0964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57899-3B35-CCEC-36E4-2BDFE7CF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55734-3BCB-EE13-F25A-144F6C0B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75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BCC-7627-EEAC-E602-EFDF2B9D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1F130-2E49-A03C-E88D-490AACB44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223A4-8645-C1CA-0498-6330A0337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E1A38-5EF1-AED1-725E-8F8E9489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A6CD1-EBCC-A9A7-B33A-3A6328AA9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17A16-DE5E-094F-E06A-09474DF5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14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E863B-683F-8FDD-C4E0-1EA91832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3553A-21B9-1FF7-61C0-70CBA7B1D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B319C-E957-90D1-CB30-03E010282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06ECEB-85ED-4CAE-96AA-F4CC8BC849CB}" type="datetimeFigureOut">
              <a:rPr lang="en-IN" smtClean="0"/>
              <a:t>02-07-2025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17712-D032-B5ED-A6E1-C53CACFCB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6E74-CBFE-37AF-5C69-3C4E172E5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94902-2DD8-4CD4-BD5B-977998103A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88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032B75-8ED4-1953-6505-71810FFC41B3}"/>
              </a:ext>
            </a:extLst>
          </p:cNvPr>
          <p:cNvSpPr txBox="1">
            <a:spLocks/>
          </p:cNvSpPr>
          <p:nvPr/>
        </p:nvSpPr>
        <p:spPr>
          <a:xfrm>
            <a:off x="1508760" y="206386"/>
            <a:ext cx="9022080" cy="19282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AnaIR: A Semi-Analytical Green’s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Function Inspired Neural Network for Static IR Drop Prediction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405275-44B2-4104-C278-F40B6F37F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845898"/>
            <a:ext cx="9144000" cy="192820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Shruti Pandey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Aneeket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Yadav and Smruti. R. Sarangi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 (IITD)</a:t>
            </a: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Delhi, India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CD00DF-61E7-31F2-39FD-AFE4A7CF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720" y="122908"/>
            <a:ext cx="1080000" cy="1274870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B96B948E-6520-C3AA-9AB4-7C1DC5CD0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80" y="122908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45A430-E172-DDA9-7A0B-0BA550A2254C}"/>
              </a:ext>
            </a:extLst>
          </p:cNvPr>
          <p:cNvSpPr txBox="1"/>
          <p:nvPr/>
        </p:nvSpPr>
        <p:spPr>
          <a:xfrm>
            <a:off x="956348" y="5223801"/>
            <a:ext cx="1018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Society Annual Symposium on VLSI (ISVLSI), 2025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7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465C81-B806-B2E7-A352-22D925931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50075"/>
              </p:ext>
            </p:extLst>
          </p:nvPr>
        </p:nvGraphicFramePr>
        <p:xfrm>
          <a:off x="582960" y="2138856"/>
          <a:ext cx="11141402" cy="2627888"/>
        </p:xfrm>
        <a:graphic>
          <a:graphicData uri="http://schemas.openxmlformats.org/drawingml/2006/table">
            <a:tbl>
              <a:tblPr firstRow="1" bandRow="1"/>
              <a:tblGrid>
                <a:gridCol w="1867775">
                  <a:extLst>
                    <a:ext uri="{9D8B030D-6E8A-4147-A177-3AD203B41FA5}">
                      <a16:colId xmlns:a16="http://schemas.microsoft.com/office/drawing/2014/main" val="2361114536"/>
                    </a:ext>
                  </a:extLst>
                </a:gridCol>
                <a:gridCol w="1208420">
                  <a:extLst>
                    <a:ext uri="{9D8B030D-6E8A-4147-A177-3AD203B41FA5}">
                      <a16:colId xmlns:a16="http://schemas.microsoft.com/office/drawing/2014/main" val="1320476279"/>
                    </a:ext>
                  </a:extLst>
                </a:gridCol>
                <a:gridCol w="1641845">
                  <a:extLst>
                    <a:ext uri="{9D8B030D-6E8A-4147-A177-3AD203B41FA5}">
                      <a16:colId xmlns:a16="http://schemas.microsoft.com/office/drawing/2014/main" val="1808721328"/>
                    </a:ext>
                  </a:extLst>
                </a:gridCol>
                <a:gridCol w="1368206">
                  <a:extLst>
                    <a:ext uri="{9D8B030D-6E8A-4147-A177-3AD203B41FA5}">
                      <a16:colId xmlns:a16="http://schemas.microsoft.com/office/drawing/2014/main" val="1414020793"/>
                    </a:ext>
                  </a:extLst>
                </a:gridCol>
                <a:gridCol w="1757063">
                  <a:extLst>
                    <a:ext uri="{9D8B030D-6E8A-4147-A177-3AD203B41FA5}">
                      <a16:colId xmlns:a16="http://schemas.microsoft.com/office/drawing/2014/main" val="2513790746"/>
                    </a:ext>
                  </a:extLst>
                </a:gridCol>
                <a:gridCol w="2232334">
                  <a:extLst>
                    <a:ext uri="{9D8B030D-6E8A-4147-A177-3AD203B41FA5}">
                      <a16:colId xmlns:a16="http://schemas.microsoft.com/office/drawing/2014/main" val="4170572273"/>
                    </a:ext>
                  </a:extLst>
                </a:gridCol>
                <a:gridCol w="1065759">
                  <a:extLst>
                    <a:ext uri="{9D8B030D-6E8A-4147-A177-3AD203B41FA5}">
                      <a16:colId xmlns:a16="http://schemas.microsoft.com/office/drawing/2014/main" val="3190092706"/>
                    </a:ext>
                  </a:extLst>
                </a:gridCol>
              </a:tblGrid>
              <a:tr h="805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Metrics/</a:t>
                      </a:r>
                    </a:p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</a:t>
                      </a:r>
                      <a:endParaRPr lang="en-IN" sz="2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IRPNet</a:t>
                      </a:r>
                      <a:endParaRPr lang="en-IN" sz="2300" b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MAVIREC</a:t>
                      </a: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N" sz="2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</a:t>
                      </a:r>
                      <a:endParaRPr lang="en-IN" sz="2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 +</a:t>
                      </a:r>
                    </a:p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Masking</a:t>
                      </a:r>
                      <a:endParaRPr lang="en-IN" sz="2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AnaIR</a:t>
                      </a:r>
                      <a:endParaRPr lang="en-IN" sz="23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09289"/>
                  </a:ext>
                </a:extLst>
              </a:tr>
              <a:tr h="511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MAPE (%) </a:t>
                      </a:r>
                      <a:r>
                        <a:rPr lang="en-IN" sz="2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↓</a:t>
                      </a:r>
                      <a:endParaRPr lang="en-IN" sz="2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125.9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348.4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286.73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203.4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3366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93.25</a:t>
                      </a:r>
                      <a:endParaRPr lang="en-IN" sz="2300" b="1" i="0" u="none" strike="noStrike" dirty="0">
                        <a:solidFill>
                          <a:srgbClr val="3366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23867"/>
                  </a:ext>
                </a:extLst>
              </a:tr>
              <a:tr h="511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SSIM </a:t>
                      </a:r>
                      <a:r>
                        <a:rPr lang="en-IN" sz="2300" b="0" u="none" strike="noStrike" dirty="0">
                          <a:solidFill>
                            <a:srgbClr val="3366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23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↑</a:t>
                      </a:r>
                      <a:endParaRPr lang="en-IN" sz="2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3366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  <a:endParaRPr lang="en-IN" sz="2300" b="1" i="0" u="none" strike="noStrike" dirty="0">
                        <a:solidFill>
                          <a:srgbClr val="0099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474116"/>
                  </a:ext>
                </a:extLst>
              </a:tr>
              <a:tr h="798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Inference</a:t>
                      </a:r>
                    </a:p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</a:t>
                      </a:r>
                      <a:r>
                        <a:rPr lang="en-IN" sz="2300" b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IN" sz="23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IN" sz="2300" b="1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2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↓</a:t>
                      </a:r>
                      <a:endParaRPr lang="en-IN" sz="2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25.82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161.92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3.06</a:t>
                      </a:r>
                      <a:endParaRPr lang="en-IN" sz="2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 fontAlgn="b"/>
                      <a:r>
                        <a:rPr lang="en-IN" sz="2300" b="1" u="none" strike="noStrike" dirty="0">
                          <a:solidFill>
                            <a:srgbClr val="3366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 </a:t>
                      </a:r>
                      <a:endParaRPr lang="en-IN" sz="2300" b="1" i="0" u="none" strike="noStrike" dirty="0">
                        <a:solidFill>
                          <a:srgbClr val="3366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621" marR="18621" marT="18621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2688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5C73F02-1D50-40FC-3C41-95BD6D1FE020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6B53-C05E-60E1-1440-89764B74522D}"/>
              </a:ext>
            </a:extLst>
          </p:cNvPr>
          <p:cNvSpPr txBox="1"/>
          <p:nvPr/>
        </p:nvSpPr>
        <p:spPr>
          <a:xfrm>
            <a:off x="1763406" y="1186915"/>
            <a:ext cx="859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Comparison of </a:t>
            </a:r>
            <a:r>
              <a:rPr lang="en-IN" sz="2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AnaIR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with the existing ML-based IR drop predictors (all results w.r.t. the </a:t>
            </a:r>
            <a:r>
              <a:rPr lang="en-I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IR drop simulator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00E7B0-11A7-D663-A003-A626D76F8268}"/>
              </a:ext>
            </a:extLst>
          </p:cNvPr>
          <p:cNvSpPr>
            <a:spLocks noChangeAspect="1"/>
          </p:cNvSpPr>
          <p:nvPr/>
        </p:nvSpPr>
        <p:spPr>
          <a:xfrm>
            <a:off x="1577913" y="5046545"/>
            <a:ext cx="8305588" cy="619712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glow rad="139700">
              <a:srgbClr val="A5A5A5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1440" tIns="45720" rIns="91440" bIns="45720" rtlCol="0" anchor="ctr"/>
          <a:lstStyle/>
          <a:p>
            <a:pPr lvl="0">
              <a:spcBef>
                <a:spcPts val="1000"/>
              </a:spcBef>
              <a:buClr>
                <a:srgbClr val="DDDDDD">
                  <a:lumMod val="40000"/>
                  <a:lumOff val="60000"/>
                </a:srgbClr>
              </a:buClr>
              <a:buSzPct val="80000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AnaIR is </a:t>
            </a:r>
            <a:r>
              <a:rPr lang="en-US" sz="2400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3.9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times faster than the nearest competing work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D47BF-D7A2-0347-70D9-E6FA429A43FF}"/>
              </a:ext>
            </a:extLst>
          </p:cNvPr>
          <p:cNvSpPr>
            <a:spLocks noChangeAspect="1"/>
          </p:cNvSpPr>
          <p:nvPr/>
        </p:nvSpPr>
        <p:spPr>
          <a:xfrm>
            <a:off x="582961" y="5723577"/>
            <a:ext cx="11329292" cy="465318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glow rad="139700">
              <a:srgbClr val="A5A5A5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1440" tIns="45720" rIns="91440" bIns="45720" rtlCol="0" anchor="ctr"/>
          <a:lstStyle/>
          <a:p>
            <a:pPr>
              <a:buClr>
                <a:srgbClr val="DDDDDD">
                  <a:lumMod val="40000"/>
                  <a:lumOff val="60000"/>
                </a:srgbClr>
              </a:buClr>
              <a:buSzPct val="80000"/>
              <a:defRPr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Masking of the convolved map reduces the error by </a:t>
            </a:r>
            <a:r>
              <a:rPr lang="en-US" sz="2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doubles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the SSIM.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5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C65782-983A-E947-4353-681512F8EF16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8CEA788-9115-3E28-B15D-75787540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1881574"/>
            <a:ext cx="11520000" cy="3982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DE569-7E69-9946-BC3C-26B742D29233}"/>
              </a:ext>
            </a:extLst>
          </p:cNvPr>
          <p:cNvSpPr txBox="1"/>
          <p:nvPr/>
        </p:nvSpPr>
        <p:spPr>
          <a:xfrm>
            <a:off x="418209" y="1170328"/>
            <a:ext cx="11355583" cy="44267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Visual Comparison of AnaIR’s prediction with the existing ML-based predictors for the Cordic circuit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4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E77E5-D0EF-E21C-B6E2-CA9D49CA4F40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AA2E2-E6C6-93D1-8DFE-4369871D23FE}"/>
              </a:ext>
            </a:extLst>
          </p:cNvPr>
          <p:cNvGrpSpPr/>
          <p:nvPr/>
        </p:nvGrpSpPr>
        <p:grpSpPr>
          <a:xfrm>
            <a:off x="695325" y="1519722"/>
            <a:ext cx="10801350" cy="4001402"/>
            <a:chOff x="1069338" y="1879118"/>
            <a:chExt cx="10801350" cy="400140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7C111D-CEA4-B835-3548-E0DA6DA964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338" y="2941956"/>
              <a:ext cx="10801350" cy="956746"/>
            </a:xfrm>
            <a:prstGeom prst="roundRect">
              <a:avLst/>
            </a:prstGeom>
            <a:solidFill>
              <a:srgbClr val="FFE6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glow rad="139700">
                <a:srgbClr val="A5A5A5">
                  <a:satMod val="175000"/>
                  <a:alpha val="4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DDDDDD">
                    <a:lumMod val="40000"/>
                    <a:lumOff val="60000"/>
                  </a:srgbClr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AnaIR embeds the underlying physics of the IR drop simulation through the Green’s function.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1B9558-4476-84E3-98F5-754ED45C78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338" y="4004794"/>
              <a:ext cx="9886950" cy="985981"/>
            </a:xfrm>
            <a:prstGeom prst="roundRect">
              <a:avLst/>
            </a:prstGeom>
            <a:solidFill>
              <a:srgbClr val="9DC3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glow rad="139700">
                <a:srgbClr val="A5A5A5">
                  <a:satMod val="175000"/>
                  <a:alpha val="4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DDDDDD">
                    <a:lumMod val="40000"/>
                    <a:lumOff val="60000"/>
                  </a:srgbClr>
                </a:buClr>
                <a:buSzPct val="80000"/>
                <a:buFontTx/>
                <a:buNone/>
                <a:tabLst/>
                <a:defRPr/>
              </a:pPr>
              <a:r>
                <a:rPr lang="en-US" sz="30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 improves both the accuracy and speed of the existing ML-based IR drop predictors.</a:t>
              </a: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4E6C191-FF39-4747-8263-615363FE6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338" y="5102475"/>
              <a:ext cx="5960117" cy="778045"/>
            </a:xfrm>
            <a:prstGeom prst="round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glow rad="139700">
                <a:srgbClr val="A5A5A5">
                  <a:satMod val="175000"/>
                  <a:alpha val="4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DDDDDD">
                    <a:lumMod val="40000"/>
                    <a:lumOff val="60000"/>
                  </a:srgbClr>
                </a:buClr>
                <a:buSzPct val="80000"/>
                <a:buFontTx/>
                <a:buNone/>
                <a:tabLst/>
                <a:defRPr/>
              </a:pPr>
              <a:r>
                <a:rPr lang="en-US" sz="30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 works for circuits of any size.</a:t>
              </a:r>
              <a:endPara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E29D29C-801B-8782-2F4A-4FDDA4D4C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338" y="1879118"/>
              <a:ext cx="10570212" cy="956746"/>
            </a:xfrm>
            <a:prstGeom prst="roundRect">
              <a:avLst/>
            </a:prstGeom>
            <a:solidFill>
              <a:srgbClr val="C5E0B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glow rad="139700">
                <a:srgbClr val="A5A5A5">
                  <a:satMod val="175000"/>
                  <a:alpha val="40000"/>
                </a:srgb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>
                  <a:srgbClr val="DDDDDD">
                    <a:lumMod val="40000"/>
                    <a:lumOff val="60000"/>
                  </a:srgbClr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 semi-analytical Green’s function-inspired neural network </a:t>
              </a:r>
              <a:r>
                <a:rPr kumimoji="0" lang="en-US" sz="3000" b="1" i="1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AnaIR</a:t>
              </a: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>
                  <a:srgbClr val="DDDDDD">
                    <a:lumMod val="40000"/>
                    <a:lumOff val="60000"/>
                  </a:srgbClr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for static IR drop prediction.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369358-2CE8-6C1D-0050-2D0EF4502B70}"/>
              </a:ext>
            </a:extLst>
          </p:cNvPr>
          <p:cNvGrpSpPr>
            <a:grpSpLocks noChangeAspect="1"/>
          </p:cNvGrpSpPr>
          <p:nvPr/>
        </p:nvGrpSpPr>
        <p:grpSpPr>
          <a:xfrm>
            <a:off x="7439949" y="4749348"/>
            <a:ext cx="2880000" cy="1177859"/>
            <a:chOff x="7491776" y="4357376"/>
            <a:chExt cx="4471624" cy="1828800"/>
          </a:xfrm>
        </p:grpSpPr>
        <p:pic>
          <p:nvPicPr>
            <p:cNvPr id="15" name="Graphic 5" descr="Alarm clock with solid fill">
              <a:extLst>
                <a:ext uri="{FF2B5EF4-FFF2-40B4-BE49-F238E27FC236}">
                  <a16:creationId xmlns:a16="http://schemas.microsoft.com/office/drawing/2014/main" id="{8D677FB3-5FB0-8985-CCC3-E50CBA37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1776" y="4357376"/>
              <a:ext cx="1828800" cy="1828800"/>
            </a:xfrm>
            <a:prstGeom prst="rect">
              <a:avLst/>
            </a:prstGeom>
          </p:spPr>
        </p:pic>
        <p:pic>
          <p:nvPicPr>
            <p:cNvPr id="16" name="Graphic 7" descr="Checklist with solid fill">
              <a:extLst>
                <a:ext uri="{FF2B5EF4-FFF2-40B4-BE49-F238E27FC236}">
                  <a16:creationId xmlns:a16="http://schemas.microsoft.com/office/drawing/2014/main" id="{9B96201C-2D63-9600-40A5-7ACE4E71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4600" y="4357376"/>
              <a:ext cx="1828800" cy="1828800"/>
            </a:xfrm>
            <a:prstGeom prst="rect">
              <a:avLst/>
            </a:prstGeom>
          </p:spPr>
        </p:pic>
        <p:pic>
          <p:nvPicPr>
            <p:cNvPr id="17" name="Graphic 5" descr="Handshake outline">
              <a:extLst>
                <a:ext uri="{FF2B5EF4-FFF2-40B4-BE49-F238E27FC236}">
                  <a16:creationId xmlns:a16="http://schemas.microsoft.com/office/drawing/2014/main" id="{A880ACCB-3B8F-8DEC-D3F2-FC4C44D7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8785" y="4813757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89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miling Face with No Fill">
            <a:extLst>
              <a:ext uri="{FF2B5EF4-FFF2-40B4-BE49-F238E27FC236}">
                <a16:creationId xmlns:a16="http://schemas.microsoft.com/office/drawing/2014/main" id="{193480E8-3558-55F2-6119-DBB57A73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403" y="619321"/>
            <a:ext cx="4628758" cy="4628758"/>
          </a:xfrm>
          <a:prstGeom prst="roundRect">
            <a:avLst>
              <a:gd name="adj" fmla="val 1858"/>
            </a:avLst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C4A46-682E-34B7-9AA6-A8CA920AD28B}"/>
              </a:ext>
            </a:extLst>
          </p:cNvPr>
          <p:cNvGrpSpPr/>
          <p:nvPr/>
        </p:nvGrpSpPr>
        <p:grpSpPr>
          <a:xfrm>
            <a:off x="5371161" y="1350348"/>
            <a:ext cx="6099174" cy="3706200"/>
            <a:chOff x="5322888" y="2078990"/>
            <a:chExt cx="6099174" cy="37062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2AD925-AF3C-1FDD-F4BF-CB74718090F2}"/>
                </a:ext>
              </a:extLst>
            </p:cNvPr>
            <p:cNvSpPr txBox="1"/>
            <p:nvPr/>
          </p:nvSpPr>
          <p:spPr>
            <a:xfrm>
              <a:off x="6205220" y="2078990"/>
              <a:ext cx="3992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i="1">
                  <a:solidFill>
                    <a:schemeClr val="accent6"/>
                  </a:solidFill>
                  <a:latin typeface="Comic Sans MS" panose="030F0702030302020204" pitchFamily="66" charset="0"/>
                </a:rPr>
                <a:t>THANK YOU</a:t>
              </a:r>
              <a:endParaRPr lang="en-TO" sz="4800" i="1">
                <a:solidFill>
                  <a:schemeClr val="accent6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0AF3D-CE37-E191-C347-F531EA8FE347}"/>
                </a:ext>
              </a:extLst>
            </p:cNvPr>
            <p:cNvSpPr txBox="1"/>
            <p:nvPr/>
          </p:nvSpPr>
          <p:spPr>
            <a:xfrm>
              <a:off x="5322888" y="3076277"/>
              <a:ext cx="609917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Contact:</a:t>
              </a:r>
            </a:p>
            <a:p>
              <a:pPr algn="ctr"/>
              <a:r>
                <a:rPr lang="en-US" sz="3200" u="sng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shruti.pandey@ee.iitd.ac.in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FC7797-D0B9-25CD-5DD8-0224E1E75318}"/>
                </a:ext>
              </a:extLst>
            </p:cNvPr>
            <p:cNvSpPr txBox="1"/>
            <p:nvPr/>
          </p:nvSpPr>
          <p:spPr>
            <a:xfrm>
              <a:off x="6096000" y="4954193"/>
              <a:ext cx="3338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i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Questions</a:t>
              </a:r>
              <a:endParaRPr lang="en-TO" sz="4800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04F112B-D0F6-6E34-6EED-152596240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300" y="429024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1">
            <a:extLst>
              <a:ext uri="{FF2B5EF4-FFF2-40B4-BE49-F238E27FC236}">
                <a16:creationId xmlns:a16="http://schemas.microsoft.com/office/drawing/2014/main" id="{00E4AD66-6B21-B521-0991-16BAFD45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161" y="1622258"/>
            <a:ext cx="10053678" cy="447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Clr>
                <a:srgbClr val="000099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High IR drop in advanced technology nodes</a:t>
            </a:r>
          </a:p>
          <a:p>
            <a:pPr marL="872251" lvl="1" indent="-457200">
              <a:spcAft>
                <a:spcPts val="600"/>
              </a:spcAft>
              <a:buClr>
                <a:srgbClr val="000099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Leads to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functional failures </a:t>
            </a:r>
            <a:r>
              <a:rPr lang="en-US" sz="24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yield loss.</a:t>
            </a:r>
          </a:p>
          <a:p>
            <a:pPr marL="457200" indent="-457200">
              <a:spcAft>
                <a:spcPts val="600"/>
              </a:spcAft>
              <a:buClr>
                <a:srgbClr val="000099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Traditional IR drop simulation is computationally expensive and slow. </a:t>
            </a:r>
          </a:p>
          <a:p>
            <a:pPr algn="just" defTabSz="3490913" eaLnBrk="0" hangingPunct="0">
              <a:spcBef>
                <a:spcPts val="0"/>
              </a:spcBef>
              <a:spcAft>
                <a:spcPts val="600"/>
              </a:spcAft>
              <a:defRPr/>
            </a:pPr>
            <a:endParaRPr lang="en-US" sz="2400" kern="0" dirty="0">
              <a:solidFill>
                <a:schemeClr val="accent2"/>
              </a:solidFill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  <a:p>
            <a:pPr algn="just" defTabSz="3490913" eaLnBrk="0" hangingPunct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rgbClr val="1D56E3"/>
                </a:solidFill>
                <a:latin typeface="Arial" pitchFamily="34" charset="0"/>
                <a:ea typeface="ＭＳ Ｐゴシック" pitchFamily="-65" charset="-128"/>
                <a:cs typeface="Arial" pitchFamily="34" charset="0"/>
              </a:rPr>
              <a:t>Drawbacks of the existing ML-based IR drop predictors</a:t>
            </a:r>
          </a:p>
          <a:p>
            <a:pPr marL="457200" indent="-457200" algn="just" defTabSz="3490913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Unaware of the underlying physics of the IR drop simulation</a:t>
            </a:r>
          </a:p>
          <a:p>
            <a:pPr algn="just" defTabSz="3490913" eaLnBrk="0" hangingPunct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      and highly inaccurate.</a:t>
            </a:r>
          </a:p>
          <a:p>
            <a:pPr marL="872251" lvl="1" indent="-457200" algn="just" defTabSz="3490913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Extensive feature engineering to embed circuit features.</a:t>
            </a:r>
          </a:p>
          <a:p>
            <a:pPr marL="872251" lvl="1" indent="-457200" algn="just" defTabSz="3490913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Require complex neural networks and large datasets.</a:t>
            </a:r>
          </a:p>
          <a:p>
            <a:pPr marL="872251" lvl="1" indent="-457200">
              <a:buClr>
                <a:srgbClr val="000099"/>
              </a:buClr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Arial" panose="020B0604020202020204" pitchFamily="34" charset="0"/>
              <a:ea typeface="ＭＳ Ｐゴシック" pitchFamily="-80" charset="-128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3AE67-0C7F-2153-2F77-E15777A7E1CE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38506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0411C0F-E422-1AAD-3FAC-F6384E81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0" y="10324232"/>
            <a:ext cx="1482777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algn="just" defTabSz="34909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endParaRPr lang="en-US" sz="30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49156-CA49-7CB9-A379-267E5BCEFA5F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999F0389-BC77-7422-0C3F-891CCE7041F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91530618"/>
                  </p:ext>
                </p:extLst>
              </p:nvPr>
            </p:nvGraphicFramePr>
            <p:xfrm>
              <a:off x="1348468" y="1514198"/>
              <a:ext cx="9495065" cy="38296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999F0389-BC77-7422-0C3F-891CCE7041F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91530618"/>
                  </p:ext>
                </p:extLst>
              </p:nvPr>
            </p:nvGraphicFramePr>
            <p:xfrm>
              <a:off x="1348468" y="1514198"/>
              <a:ext cx="9495065" cy="38296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8493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062851-E9F7-7415-23F2-60ACB2A992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81049" y="1351347"/>
            <a:ext cx="1115060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Accurate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faster ML-based IR drop prediction with Green’s functions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4A5207-64A8-76AC-4945-50F8746EACDA}"/>
              </a:ext>
            </a:extLst>
          </p:cNvPr>
          <p:cNvGrpSpPr/>
          <p:nvPr/>
        </p:nvGrpSpPr>
        <p:grpSpPr>
          <a:xfrm>
            <a:off x="339106" y="1920476"/>
            <a:ext cx="12434486" cy="4603817"/>
            <a:chOff x="339106" y="1920476"/>
            <a:chExt cx="12434486" cy="4603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3AE705-8389-5E6C-4FDE-2013549415EC}"/>
                </a:ext>
              </a:extLst>
            </p:cNvPr>
            <p:cNvGrpSpPr/>
            <p:nvPr/>
          </p:nvGrpSpPr>
          <p:grpSpPr>
            <a:xfrm>
              <a:off x="339106" y="1920476"/>
              <a:ext cx="12434486" cy="3222250"/>
              <a:chOff x="15747206" y="7670389"/>
              <a:chExt cx="12434486" cy="322225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73C891-A92D-C558-0551-2903E6770614}"/>
                  </a:ext>
                </a:extLst>
              </p:cNvPr>
              <p:cNvSpPr txBox="1"/>
              <p:nvPr/>
            </p:nvSpPr>
            <p:spPr>
              <a:xfrm>
                <a:off x="15747206" y="8648597"/>
                <a:ext cx="154486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Power </a:t>
                </a:r>
              </a:p>
              <a:p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2ED1B-9852-89A1-F6FF-5A387E456515}"/>
                  </a:ext>
                </a:extLst>
              </p:cNvPr>
              <p:cNvSpPr txBox="1"/>
              <p:nvPr/>
            </p:nvSpPr>
            <p:spPr>
              <a:xfrm>
                <a:off x="17039041" y="8356643"/>
                <a:ext cx="2417061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2400" b="1" dirty="0">
                    <a:solidFill>
                      <a:srgbClr val="FF99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Convolution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IR drop using </a:t>
                </a:r>
                <a:r>
                  <a:rPr lang="en-IN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Green’s functions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F2CC51-C0BF-7F7C-5808-C3F40CD9B2E6}"/>
                  </a:ext>
                </a:extLst>
              </p:cNvPr>
              <p:cNvSpPr txBox="1"/>
              <p:nvPr/>
            </p:nvSpPr>
            <p:spPr>
              <a:xfrm>
                <a:off x="19138792" y="8676648"/>
                <a:ext cx="31052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Masking with the layout map</a:t>
                </a: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Removes sparsity </a:t>
                </a: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5D476C-B179-ECC8-D56E-90D1F41748E7}"/>
                  </a:ext>
                </a:extLst>
              </p:cNvPr>
              <p:cNvSpPr txBox="1"/>
              <p:nvPr/>
            </p:nvSpPr>
            <p:spPr>
              <a:xfrm>
                <a:off x="22100041" y="8477841"/>
                <a:ext cx="363895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IN" sz="2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AnaIR: Neural Network</a:t>
                </a: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Initialized with the</a:t>
                </a: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Green’s function</a:t>
                </a: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Enhances accuracy and</a:t>
                </a:r>
              </a:p>
              <a:p>
                <a:pPr>
                  <a:spcAft>
                    <a:spcPts val="600"/>
                  </a:spcAft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deals with the rim effects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3D7EA-1EE9-2E08-EE15-2E536DB95DC7}"/>
                  </a:ext>
                </a:extLst>
              </p:cNvPr>
              <p:cNvSpPr txBox="1"/>
              <p:nvPr/>
            </p:nvSpPr>
            <p:spPr>
              <a:xfrm>
                <a:off x="25783849" y="8352197"/>
                <a:ext cx="239784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Accurate</a:t>
                </a:r>
              </a:p>
              <a:p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IR drop</a:t>
                </a:r>
              </a:p>
              <a:p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map</a:t>
                </a: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 descr="A blue circle with a number on it&#10;&#10;Description automatically generated with low confidence">
                <a:extLst>
                  <a:ext uri="{FF2B5EF4-FFF2-40B4-BE49-F238E27FC236}">
                    <a16:creationId xmlns:a16="http://schemas.microsoft.com/office/drawing/2014/main" id="{55E86CAA-BA18-98D2-8881-27CDF2B55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45705" y="7670389"/>
                <a:ext cx="652688" cy="652688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symbol, circle, trademark, logo&#10;&#10;Description automatically generated">
                <a:extLst>
                  <a:ext uri="{FF2B5EF4-FFF2-40B4-BE49-F238E27FC236}">
                    <a16:creationId xmlns:a16="http://schemas.microsoft.com/office/drawing/2014/main" id="{014B733E-4695-B950-D036-019EA0B2E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09535" y="7894171"/>
                <a:ext cx="645128" cy="645128"/>
              </a:xfrm>
              <a:prstGeom prst="rect">
                <a:avLst/>
              </a:prstGeom>
            </p:spPr>
          </p:pic>
          <p:pic>
            <p:nvPicPr>
              <p:cNvPr id="12" name="Picture 11" descr="A blue circle with a number on it&#10;&#10;Description automatically generated with low confidence">
                <a:extLst>
                  <a:ext uri="{FF2B5EF4-FFF2-40B4-BE49-F238E27FC236}">
                    <a16:creationId xmlns:a16="http://schemas.microsoft.com/office/drawing/2014/main" id="{4E3ACDB0-6273-BBED-CADD-3546EE7FE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70593" y="7804665"/>
                <a:ext cx="652688" cy="652688"/>
              </a:xfrm>
              <a:prstGeom prst="rect">
                <a:avLst/>
              </a:prstGeom>
            </p:spPr>
          </p:pic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DB8BF48-2AA0-D5FC-F2A6-546726BAE4AC}"/>
                </a:ext>
              </a:extLst>
            </p:cNvPr>
            <p:cNvSpPr/>
            <p:nvPr/>
          </p:nvSpPr>
          <p:spPr>
            <a:xfrm>
              <a:off x="613762" y="5205997"/>
              <a:ext cx="2961249" cy="1318296"/>
            </a:xfrm>
            <a:prstGeom prst="roundRect">
              <a:avLst/>
            </a:prstGeom>
            <a:solidFill>
              <a:srgbClr val="FFFFF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Embeds intrinsic properties of the power grid</a:t>
              </a:r>
              <a:endParaRPr kumimoji="0" lang="en-T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8AFD5D-A05E-8197-06E3-083FD5D20486}"/>
                </a:ext>
              </a:extLst>
            </p:cNvPr>
            <p:cNvSpPr/>
            <p:nvPr/>
          </p:nvSpPr>
          <p:spPr>
            <a:xfrm>
              <a:off x="3811210" y="5341533"/>
              <a:ext cx="1540004" cy="487073"/>
            </a:xfrm>
            <a:prstGeom prst="roundRect">
              <a:avLst/>
            </a:prstGeom>
            <a:solidFill>
              <a:srgbClr val="FFFFF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Very fast</a:t>
              </a:r>
              <a:endParaRPr kumimoji="0" lang="en-T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6124919-5442-63A2-2D20-CEB69C247D03}"/>
                </a:ext>
              </a:extLst>
            </p:cNvPr>
            <p:cNvSpPr/>
            <p:nvPr/>
          </p:nvSpPr>
          <p:spPr>
            <a:xfrm>
              <a:off x="5790600" y="5341533"/>
              <a:ext cx="5585597" cy="888494"/>
            </a:xfrm>
            <a:prstGeom prst="roundRect">
              <a:avLst/>
            </a:prstGeom>
            <a:solidFill>
              <a:srgbClr val="FFFFF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Eliminates the need for large datasets and extensive feature engineering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9A6CA2-8685-A0F7-862A-8578BE08EE2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8347199" y="4921553"/>
              <a:ext cx="236200" cy="41998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33A6F9-CA78-130E-C771-741E8C81611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2094387" y="4591455"/>
              <a:ext cx="25894" cy="61454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FC4F3D-C6B6-CA97-4CE2-3C12601A366C}"/>
              </a:ext>
            </a:extLst>
          </p:cNvPr>
          <p:cNvSpPr/>
          <p:nvPr/>
        </p:nvSpPr>
        <p:spPr>
          <a:xfrm>
            <a:off x="1772931" y="1815718"/>
            <a:ext cx="9566836" cy="1021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are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</a:t>
            </a:r>
            <a:r>
              <a:rPr lang="en-US" sz="2800" kern="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propose Green’s functions-based IR drop simulation</a:t>
            </a:r>
            <a:endParaRPr kumimoji="0" lang="en-TO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37BA04-B576-DF53-6B3E-4CBE6F4C1C84}"/>
              </a:ext>
            </a:extLst>
          </p:cNvPr>
          <p:cNvCxnSpPr>
            <a:cxnSpLocks/>
          </p:cNvCxnSpPr>
          <p:nvPr/>
        </p:nvCxnSpPr>
        <p:spPr>
          <a:xfrm>
            <a:off x="3196937" y="4311866"/>
            <a:ext cx="1061486" cy="102966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F46B5B-DDA5-48D0-8FE2-3562D5C9FE3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4581212" y="4311866"/>
            <a:ext cx="543446" cy="102966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C43BDE4-D9D1-AE09-599F-53D23EC6CF9F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Overview of the Contributions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9A34F-06A2-1079-81C6-B92956FB3A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00" y="-6523"/>
            <a:ext cx="1145095" cy="11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ed line on a white background&#10;&#10;AI-generated content may be incorrect.">
            <a:extLst>
              <a:ext uri="{FF2B5EF4-FFF2-40B4-BE49-F238E27FC236}">
                <a16:creationId xmlns:a16="http://schemas.microsoft.com/office/drawing/2014/main" id="{88837896-767B-EF48-C402-D476DE646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23" y="1404108"/>
            <a:ext cx="3960000" cy="2763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1EC6192-C4E9-5173-D36A-6013C758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779" y="1404108"/>
            <a:ext cx="3600000" cy="350235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EC48B12-74DF-9656-6B85-41B7F130C24A}"/>
              </a:ext>
            </a:extLst>
          </p:cNvPr>
          <p:cNvSpPr/>
          <p:nvPr/>
        </p:nvSpPr>
        <p:spPr>
          <a:xfrm>
            <a:off x="967774" y="4431119"/>
            <a:ext cx="5434119" cy="17309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indent="-42149" algn="just" defTabSz="3490913" eaLnBrk="0" hangingPunct="0">
              <a:spcAft>
                <a:spcPts val="600"/>
              </a:spcAft>
              <a:defRPr/>
            </a:pP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The empirically derived Green’s function follows the 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superposition principle </a:t>
            </a: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and is </a:t>
            </a:r>
            <a:r>
              <a:rPr lang="en-US" sz="2400" kern="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shift-invariant</a:t>
            </a:r>
            <a:r>
              <a:rPr lang="en-US" sz="2400" kern="0" dirty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 in broadly the central region of the chip.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27DC8-8C0C-EC70-EE5C-B2788937F0F4}"/>
              </a:ext>
            </a:extLst>
          </p:cNvPr>
          <p:cNvSpPr txBox="1"/>
          <p:nvPr/>
        </p:nvSpPr>
        <p:spPr>
          <a:xfrm>
            <a:off x="6733197" y="5007616"/>
            <a:ext cx="5106665" cy="8925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Variation of the IR drop values at the rim of the chip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E900F1-D449-B3F2-CA65-1017FE5B5E6D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95525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DDE53B8-E37D-4308-CE10-84AB369E69A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9950202"/>
                  </p:ext>
                </p:extLst>
              </p:nvPr>
            </p:nvGraphicFramePr>
            <p:xfrm>
              <a:off x="1348468" y="1351995"/>
              <a:ext cx="9495065" cy="5373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DDE53B8-E37D-4308-CE10-84AB369E69A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9950202"/>
                  </p:ext>
                </p:extLst>
              </p:nvPr>
            </p:nvGraphicFramePr>
            <p:xfrm>
              <a:off x="1348468" y="1351995"/>
              <a:ext cx="9495065" cy="5373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67174DE-51C7-1001-E903-1BCAB74EC7BD}"/>
              </a:ext>
            </a:extLst>
          </p:cNvPr>
          <p:cNvSpPr txBox="1"/>
          <p:nvPr/>
        </p:nvSpPr>
        <p:spPr>
          <a:xfrm>
            <a:off x="6045909" y="5998467"/>
            <a:ext cx="19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32692-B92F-5F68-A352-3F5003401521}"/>
                  </a:ext>
                </a:extLst>
              </p:cNvPr>
              <p:cNvSpPr txBox="1"/>
              <p:nvPr/>
            </p:nvSpPr>
            <p:spPr>
              <a:xfrm>
                <a:off x="5972354" y="5534074"/>
                <a:ext cx="3361061" cy="492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d>
                          <m:dPr>
                            <m:ctrlPr>
                              <a:rPr lang="en-IN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I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I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IN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IN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0.25</m:t>
                    </m:r>
                  </m:oMath>
                </a14:m>
                <a:endParaRPr lang="en-IN" sz="2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32692-B92F-5F68-A352-3F500340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354" y="5534074"/>
                <a:ext cx="3361061" cy="492764"/>
              </a:xfrm>
              <a:prstGeom prst="rect">
                <a:avLst/>
              </a:prstGeom>
              <a:blipFill>
                <a:blip r:embed="rId8"/>
                <a:stretch>
                  <a:fillRect l="-2904" t="-4938" b="-25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CA6838-A700-1B76-C84A-C9F4F68FD5A1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5120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88D678-42E0-1EBD-1C0D-1D7FB858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1690"/>
              </p:ext>
            </p:extLst>
          </p:nvPr>
        </p:nvGraphicFramePr>
        <p:xfrm>
          <a:off x="644575" y="4167300"/>
          <a:ext cx="10906731" cy="2103120"/>
        </p:xfrm>
        <a:graphic>
          <a:graphicData uri="http://schemas.openxmlformats.org/drawingml/2006/table">
            <a:tbl>
              <a:tblPr firstRow="1" bandRow="1"/>
              <a:tblGrid>
                <a:gridCol w="1984692">
                  <a:extLst>
                    <a:ext uri="{9D8B030D-6E8A-4147-A177-3AD203B41FA5}">
                      <a16:colId xmlns:a16="http://schemas.microsoft.com/office/drawing/2014/main" val="2361114536"/>
                    </a:ext>
                  </a:extLst>
                </a:gridCol>
                <a:gridCol w="1571311">
                  <a:extLst>
                    <a:ext uri="{9D8B030D-6E8A-4147-A177-3AD203B41FA5}">
                      <a16:colId xmlns:a16="http://schemas.microsoft.com/office/drawing/2014/main" val="1320476279"/>
                    </a:ext>
                  </a:extLst>
                </a:gridCol>
                <a:gridCol w="2373446">
                  <a:extLst>
                    <a:ext uri="{9D8B030D-6E8A-4147-A177-3AD203B41FA5}">
                      <a16:colId xmlns:a16="http://schemas.microsoft.com/office/drawing/2014/main" val="1808721328"/>
                    </a:ext>
                  </a:extLst>
                </a:gridCol>
                <a:gridCol w="1525787">
                  <a:extLst>
                    <a:ext uri="{9D8B030D-6E8A-4147-A177-3AD203B41FA5}">
                      <a16:colId xmlns:a16="http://schemas.microsoft.com/office/drawing/2014/main" val="1414020793"/>
                    </a:ext>
                  </a:extLst>
                </a:gridCol>
                <a:gridCol w="1525787">
                  <a:extLst>
                    <a:ext uri="{9D8B030D-6E8A-4147-A177-3AD203B41FA5}">
                      <a16:colId xmlns:a16="http://schemas.microsoft.com/office/drawing/2014/main" val="2513790746"/>
                    </a:ext>
                  </a:extLst>
                </a:gridCol>
                <a:gridCol w="1925708">
                  <a:extLst>
                    <a:ext uri="{9D8B030D-6E8A-4147-A177-3AD203B41FA5}">
                      <a16:colId xmlns:a16="http://schemas.microsoft.com/office/drawing/2014/main" val="417057227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Circuits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7273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aes_256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7273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LinkRunCCA</a:t>
                      </a:r>
                      <a:endParaRPr kumimoji="0" lang="en-I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7273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Cordic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7273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Keccak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7273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fa32_array</a:t>
                      </a:r>
                      <a:endParaRPr lang="en-IN" sz="2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0928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#Std. cell instances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3,25,359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54,871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3,479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25,963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27,107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238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#Pixels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732x732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463x463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117x117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256x256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204x204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4741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8F1CB-8A43-AE45-F4E3-3BF0CFFF9141}"/>
              </a:ext>
            </a:extLst>
          </p:cNvPr>
          <p:cNvSpPr txBox="1"/>
          <p:nvPr/>
        </p:nvSpPr>
        <p:spPr>
          <a:xfrm>
            <a:off x="1054019" y="3526524"/>
            <a:ext cx="10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Table 1: Details of the circuits used in our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AEF97-ECA9-5877-D7E9-0FE0C2285092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B5B4D1-03D5-56EA-D255-31E3B6F26D05}"/>
              </a:ext>
            </a:extLst>
          </p:cNvPr>
          <p:cNvGrpSpPr/>
          <p:nvPr/>
        </p:nvGrpSpPr>
        <p:grpSpPr>
          <a:xfrm>
            <a:off x="6886453" y="2428469"/>
            <a:ext cx="2831478" cy="943028"/>
            <a:chOff x="8565866" y="2741440"/>
            <a:chExt cx="2831478" cy="94302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EB9F8DB-4B71-9720-70BB-2E47940392E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8565866" y="2741440"/>
              <a:ext cx="695490" cy="600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0F1459-1E60-27C9-CD12-A0D3A6263F77}"/>
                </a:ext>
              </a:extLst>
            </p:cNvPr>
            <p:cNvSpPr/>
            <p:nvPr/>
          </p:nvSpPr>
          <p:spPr>
            <a:xfrm>
              <a:off x="9261356" y="2998668"/>
              <a:ext cx="2135988" cy="685800"/>
            </a:xfrm>
            <a:prstGeom prst="roundRect">
              <a:avLst/>
            </a:prstGeom>
            <a:noFill/>
            <a:ln>
              <a:solidFill>
                <a:srgbClr val="1D56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1D56E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Layout-mask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D7710F-EAD7-CE94-E5E5-AA77E5239B8E}"/>
              </a:ext>
            </a:extLst>
          </p:cNvPr>
          <p:cNvGrpSpPr/>
          <p:nvPr/>
        </p:nvGrpSpPr>
        <p:grpSpPr>
          <a:xfrm>
            <a:off x="7020400" y="1848282"/>
            <a:ext cx="2563585" cy="1344104"/>
            <a:chOff x="9261355" y="2502808"/>
            <a:chExt cx="2563585" cy="13441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1DA2E0-5FD9-2614-E692-B19676264623}"/>
                </a:ext>
              </a:extLst>
            </p:cNvPr>
            <p:cNvCxnSpPr>
              <a:cxnSpLocks/>
            </p:cNvCxnSpPr>
            <p:nvPr/>
          </p:nvCxnSpPr>
          <p:spPr>
            <a:xfrm>
              <a:off x="9869032" y="2502808"/>
              <a:ext cx="303668" cy="5020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4C548A-FA91-A2FE-776B-3CA479F70151}"/>
                </a:ext>
              </a:extLst>
            </p:cNvPr>
            <p:cNvSpPr/>
            <p:nvPr/>
          </p:nvSpPr>
          <p:spPr>
            <a:xfrm>
              <a:off x="9261355" y="2998667"/>
              <a:ext cx="2563585" cy="848245"/>
            </a:xfrm>
            <a:prstGeom prst="ellipse">
              <a:avLst/>
            </a:prstGeom>
            <a:noFill/>
            <a:ln>
              <a:solidFill>
                <a:srgbClr val="1D56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rgbClr val="1D56E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Convolution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4AE9FD-9342-1DFB-DD1F-659DED3839BC}"/>
                  </a:ext>
                </a:extLst>
              </p:cNvPr>
              <p:cNvSpPr txBox="1"/>
              <p:nvPr/>
            </p:nvSpPr>
            <p:spPr>
              <a:xfrm>
                <a:off x="976468" y="1093361"/>
                <a:ext cx="10157551" cy="1337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 defTabSz="3490913" eaLnBrk="0" hangingPunct="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en-IN" sz="2400" kern="0" dirty="0">
                    <a:latin typeface="Arial" panose="020B0604020202020204" pitchFamily="34" charset="0"/>
                    <a:ea typeface="ＭＳ Ｐゴシック" pitchFamily="-65" charset="-128"/>
                    <a:cs typeface="Arial" pitchFamily="34" charset="0"/>
                  </a:rPr>
                  <a:t>Given the power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b="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N" sz="2400" kern="0" dirty="0">
                    <a:latin typeface="Arial" panose="020B0604020202020204" pitchFamily="34" charset="0"/>
                    <a:ea typeface="ＭＳ Ｐゴシック" pitchFamily="-65" charset="-128"/>
                    <a:cs typeface="Arial" pitchFamily="34" charset="0"/>
                  </a:rPr>
                  <a:t> and the Green’s function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ker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b="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IN" sz="2400" b="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𝑔𝑟𝑒𝑐𝑡</m:t>
                        </m:r>
                      </m:sub>
                    </m:sSub>
                  </m:oMath>
                </a14:m>
                <a:r>
                  <a:rPr lang="en-IN" sz="2400" kern="0" dirty="0">
                    <a:latin typeface="Arial" panose="020B0604020202020204" pitchFamily="34" charset="0"/>
                    <a:ea typeface="ＭＳ Ｐゴシック" pitchFamily="-65" charset="-128"/>
                    <a:cs typeface="Arial" pitchFamily="34" charset="0"/>
                  </a:rPr>
                  <a:t>; we estimate the IR drop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ker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i="1" ker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𝐼𝑅</m:t>
                        </m:r>
                      </m:sub>
                    </m:sSub>
                  </m:oMath>
                </a14:m>
                <a:r>
                  <a:rPr lang="en-IN" sz="2400" kern="0" dirty="0">
                    <a:latin typeface="Arial" panose="020B0604020202020204" pitchFamily="34" charset="0"/>
                    <a:ea typeface="ＭＳ Ｐゴシック" pitchFamily="-65" charset="-128"/>
                    <a:cs typeface="Arial" pitchFamily="34" charset="0"/>
                  </a:rPr>
                  <a:t>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i="1" ker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𝐼𝑅</m:t>
                        </m:r>
                      </m:sub>
                    </m:sSub>
                    <m:r>
                      <a:rPr lang="en-IN" sz="2400" b="0" i="1" kern="0" smtClean="0">
                        <a:solidFill>
                          <a:srgbClr val="1D56E3"/>
                        </a:solidFill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𝑝</m:t>
                        </m:r>
                      </m:sub>
                    </m:sSub>
                    <m:r>
                      <a:rPr lang="en-IN" sz="2400" b="0" i="1" kern="0" smtClean="0">
                        <a:solidFill>
                          <a:srgbClr val="1D56E3"/>
                        </a:solidFill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 </m:t>
                    </m:r>
                    <m:r>
                      <a:rPr lang="en-IN" sz="2400" b="0" i="1" kern="0" smtClean="0">
                        <a:solidFill>
                          <a:srgbClr val="1D56E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⋆ </m:t>
                    </m:r>
                    <m:sSub>
                      <m:sSubPr>
                        <m:ctrlP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1D56E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𝑔𝑟𝑒𝑐𝑡</m:t>
                        </m:r>
                      </m:sub>
                    </m:sSub>
                  </m:oMath>
                </a14:m>
                <a:endParaRPr lang="en-US" sz="2400" kern="0" dirty="0"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endParaRPr>
              </a:p>
              <a:p>
                <a:pPr marL="457200" indent="-457200" algn="just" defTabSz="3490913" eaLnBrk="0" hangingPunct="0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en-US" sz="2400" kern="0" dirty="0">
                    <a:latin typeface="Arial" panose="020B0604020202020204" pitchFamily="34" charset="0"/>
                    <a:ea typeface="ＭＳ Ｐゴシック" pitchFamily="-65" charset="-128"/>
                    <a:cs typeface="Arial" pitchFamily="34" charset="0"/>
                  </a:rPr>
                  <a:t>Masked convolution map: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SupPr>
                      <m:e>
                        <m:r>
                          <a:rPr lang="en-IN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𝐼𝑅</m:t>
                        </m:r>
                      </m:sub>
                      <m:sup>
                        <m:r>
                          <a:rPr lang="en-IN" sz="240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IN" sz="2400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-65" charset="-128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IN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-65" charset="-128"/>
                            <a:cs typeface="Arial" pitchFamily="34" charset="0"/>
                          </a:rPr>
                          <m:t>𝐼𝑅</m:t>
                        </m:r>
                      </m:sub>
                    </m:sSub>
                    <m:r>
                      <a:rPr lang="en-IN" sz="240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⋅</m:t>
                    </m:r>
                    <m:sSub>
                      <m:sSubPr>
                        <m:ctrlPr>
                          <a:rPr lang="en-IN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IN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kern="0" dirty="0">
                  <a:latin typeface="Arial" panose="020B0604020202020204" pitchFamily="34" charset="0"/>
                  <a:ea typeface="ＭＳ Ｐゴシック" pitchFamily="-65" charset="-128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4AE9FD-9342-1DFB-DD1F-659DED3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68" y="1093361"/>
                <a:ext cx="10157551" cy="1337417"/>
              </a:xfrm>
              <a:prstGeom prst="rect">
                <a:avLst/>
              </a:prstGeom>
              <a:blipFill>
                <a:blip r:embed="rId2"/>
                <a:stretch>
                  <a:fillRect l="-780" t="-3636" r="-960" b="-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0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2F37083-E1BA-44D0-D625-B462E655E7F1}"/>
              </a:ext>
            </a:extLst>
          </p:cNvPr>
          <p:cNvGrpSpPr>
            <a:grpSpLocks noChangeAspect="1"/>
          </p:cNvGrpSpPr>
          <p:nvPr/>
        </p:nvGrpSpPr>
        <p:grpSpPr>
          <a:xfrm>
            <a:off x="703505" y="1497107"/>
            <a:ext cx="10800000" cy="4700951"/>
            <a:chOff x="15471863" y="16677481"/>
            <a:chExt cx="14252513" cy="620373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209B77B-5C5C-F609-D546-2EDC2BCB0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98119" y="16677481"/>
              <a:ext cx="10800000" cy="47986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D63DC-F73D-000D-911A-EBE11DDD50DF}"/>
                </a:ext>
              </a:extLst>
            </p:cNvPr>
            <p:cNvSpPr txBox="1"/>
            <p:nvPr/>
          </p:nvSpPr>
          <p:spPr>
            <a:xfrm>
              <a:off x="15471863" y="21784570"/>
              <a:ext cx="14252513" cy="109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AnaIR:</a:t>
              </a:r>
              <a:r>
                <a:rPr lang="en-US" sz="2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An encoder-decoder based network embedded with the </a:t>
              </a:r>
            </a:p>
            <a:p>
              <a:pPr algn="ctr"/>
              <a:r>
                <a:rPr lang="en-US" sz="2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Green’s function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91EBF8-93AF-4095-992C-4F26CC9CC877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1AD8B2-50F5-CB16-F58E-697D57A530B5}"/>
              </a:ext>
            </a:extLst>
          </p:cNvPr>
          <p:cNvSpPr/>
          <p:nvPr/>
        </p:nvSpPr>
        <p:spPr>
          <a:xfrm>
            <a:off x="538844" y="901757"/>
            <a:ext cx="1845128" cy="1139313"/>
          </a:xfrm>
          <a:prstGeom prst="roundRect">
            <a:avLst>
              <a:gd name="adj" fmla="val 47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 convolution map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93FC8-EFF7-63C9-D719-D7F045BC66F0}"/>
              </a:ext>
            </a:extLst>
          </p:cNvPr>
          <p:cNvSpPr/>
          <p:nvPr/>
        </p:nvSpPr>
        <p:spPr>
          <a:xfrm>
            <a:off x="10297553" y="836443"/>
            <a:ext cx="1845128" cy="1139313"/>
          </a:xfrm>
          <a:prstGeom prst="roundRect">
            <a:avLst>
              <a:gd name="adj" fmla="val 47619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IR-drop 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C13AE8-8490-A2D2-0D06-9979C3FE9FB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297553" y="1975756"/>
            <a:ext cx="922564" cy="506187"/>
          </a:xfrm>
          <a:prstGeom prst="straightConnector1">
            <a:avLst/>
          </a:prstGeom>
          <a:noFill/>
          <a:ln w="50800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1A229C-3FEE-A77F-AD1C-6ED18FC465B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461408" y="2041070"/>
            <a:ext cx="448049" cy="440873"/>
          </a:xfrm>
          <a:prstGeom prst="straightConnector1">
            <a:avLst/>
          </a:prstGeom>
          <a:noFill/>
          <a:ln w="50800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0067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964BF0-C772-8820-6EF4-08CA64339D11}"/>
              </a:ext>
            </a:extLst>
          </p:cNvPr>
          <p:cNvSpPr txBox="1"/>
          <p:nvPr/>
        </p:nvSpPr>
        <p:spPr>
          <a:xfrm>
            <a:off x="1648852" y="132317"/>
            <a:ext cx="8894296" cy="76944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0" cap="none" spc="0" normalizeH="0" baseline="0" noProof="0">
                <a:ln>
                  <a:noFill/>
                </a:ln>
                <a:solidFill>
                  <a:srgbClr val="1D56E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0" lang="en-US" sz="4400" b="0" i="1" u="none" strike="noStrike" kern="0" cap="none" spc="0" normalizeH="0" baseline="0" noProof="0" dirty="0">
              <a:ln>
                <a:noFill/>
              </a:ln>
              <a:solidFill>
                <a:srgbClr val="1D56E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181337-E485-3900-9CA8-530C725B6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000" y="1808030"/>
            <a:ext cx="9000000" cy="4354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90B29-1F79-391D-FC0F-EB4097B5110D}"/>
              </a:ext>
            </a:extLst>
          </p:cNvPr>
          <p:cNvSpPr txBox="1"/>
          <p:nvPr/>
        </p:nvSpPr>
        <p:spPr>
          <a:xfrm>
            <a:off x="3855679" y="1116531"/>
            <a:ext cx="4950118" cy="47672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MAPE* and SSIM* for the test circuits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68DA7-304F-C130-2C15-CC59197DA398}"/>
              </a:ext>
            </a:extLst>
          </p:cNvPr>
          <p:cNvSpPr txBox="1"/>
          <p:nvPr/>
        </p:nvSpPr>
        <p:spPr>
          <a:xfrm>
            <a:off x="2137904" y="6317060"/>
            <a:ext cx="7916192" cy="40862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* MAPE: Mean Absolute Percentage Error, SSIM: Structural Similarity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9B85D-8276-8A70-710B-F4072D0F9138}"/>
              </a:ext>
            </a:extLst>
          </p:cNvPr>
          <p:cNvSpPr txBox="1"/>
          <p:nvPr/>
        </p:nvSpPr>
        <p:spPr>
          <a:xfrm>
            <a:off x="9096823" y="748539"/>
            <a:ext cx="28926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AnaIR improves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SSIM by </a:t>
            </a:r>
            <a:r>
              <a:rPr lang="en-US" sz="2400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33.3%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C7C4F-A11E-99F0-C0FD-66750E174B87}"/>
              </a:ext>
            </a:extLst>
          </p:cNvPr>
          <p:cNvSpPr txBox="1"/>
          <p:nvPr/>
        </p:nvSpPr>
        <p:spPr>
          <a:xfrm>
            <a:off x="576198" y="831542"/>
            <a:ext cx="27682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AnaIR improves 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by </a:t>
            </a:r>
            <a:r>
              <a:rPr lang="en-US" sz="2400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32.6%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F8502-4052-05A3-EBCA-4DCA95B8F06D}"/>
              </a:ext>
            </a:extLst>
          </p:cNvPr>
          <p:cNvSpPr/>
          <p:nvPr/>
        </p:nvSpPr>
        <p:spPr>
          <a:xfrm rot="5400000">
            <a:off x="8502751" y="5408116"/>
            <a:ext cx="192734" cy="131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C9CBC-8537-A628-FEE7-C367B1FD23E9}"/>
              </a:ext>
            </a:extLst>
          </p:cNvPr>
          <p:cNvSpPr/>
          <p:nvPr/>
        </p:nvSpPr>
        <p:spPr>
          <a:xfrm rot="5400000">
            <a:off x="3941442" y="5481440"/>
            <a:ext cx="192735" cy="1168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DDE24-80E0-7A8D-71CF-BD5B06F7B114}"/>
              </a:ext>
            </a:extLst>
          </p:cNvPr>
          <p:cNvSpPr/>
          <p:nvPr/>
        </p:nvSpPr>
        <p:spPr>
          <a:xfrm rot="10800000">
            <a:off x="6113234" y="3283905"/>
            <a:ext cx="275574" cy="611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E3657A-B42F-82CC-CDA5-23A3FCF00A9D}"/>
              </a:ext>
            </a:extLst>
          </p:cNvPr>
          <p:cNvSpPr/>
          <p:nvPr/>
        </p:nvSpPr>
        <p:spPr>
          <a:xfrm rot="10800000">
            <a:off x="1511065" y="3057393"/>
            <a:ext cx="275574" cy="106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14D068-AA71-3FE3-4BBA-6DC716B7B673}"/>
              </a:ext>
            </a:extLst>
          </p:cNvPr>
          <p:cNvSpPr/>
          <p:nvPr/>
        </p:nvSpPr>
        <p:spPr>
          <a:xfrm rot="5400000">
            <a:off x="10020120" y="1506189"/>
            <a:ext cx="264999" cy="856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9280DE-03AD-2E02-EADF-1B8098F88E92}"/>
              </a:ext>
            </a:extLst>
          </p:cNvPr>
          <p:cNvSpPr/>
          <p:nvPr/>
        </p:nvSpPr>
        <p:spPr>
          <a:xfrm rot="5400000">
            <a:off x="5350010" y="1495751"/>
            <a:ext cx="264999" cy="856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710</Words>
  <Application>Microsoft Office PowerPoint</Application>
  <PresentationFormat>Widescreen</PresentationFormat>
  <Paragraphs>139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Shruti Pandey</dc:creator>
  <cp:lastModifiedBy>Shruti Pandey</cp:lastModifiedBy>
  <cp:revision>26</cp:revision>
  <dcterms:created xsi:type="dcterms:W3CDTF">2025-06-30T12:17:58Z</dcterms:created>
  <dcterms:modified xsi:type="dcterms:W3CDTF">2025-07-02T13:13:58Z</dcterms:modified>
</cp:coreProperties>
</file>